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335" r:id="rId23"/>
    <p:sldId id="278" r:id="rId24"/>
    <p:sldId id="279" r:id="rId25"/>
    <p:sldId id="280" r:id="rId26"/>
    <p:sldId id="281" r:id="rId27"/>
    <p:sldId id="282" r:id="rId28"/>
    <p:sldId id="283" r:id="rId29"/>
    <p:sldId id="284" r:id="rId30"/>
    <p:sldId id="285" r:id="rId31"/>
    <p:sldId id="286"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9" r:id="rId56"/>
    <p:sldId id="320" r:id="rId57"/>
    <p:sldId id="321" r:id="rId58"/>
    <p:sldId id="322" r:id="rId59"/>
    <p:sldId id="323" r:id="rId60"/>
    <p:sldId id="324" r:id="rId61"/>
    <p:sldId id="336" r:id="rId62"/>
    <p:sldId id="334" r:id="rId63"/>
    <p:sldId id="331" r:id="rId64"/>
    <p:sldId id="332" r:id="rId65"/>
    <p:sldId id="337" r:id="rId66"/>
    <p:sldId id="333" r:id="rId67"/>
    <p:sldId id="312" r:id="rId68"/>
    <p:sldId id="313" r:id="rId69"/>
    <p:sldId id="314" r:id="rId70"/>
    <p:sldId id="325" r:id="rId71"/>
    <p:sldId id="326" r:id="rId72"/>
    <p:sldId id="329" r:id="rId73"/>
    <p:sldId id="327" r:id="rId74"/>
    <p:sldId id="328" r:id="rId75"/>
    <p:sldId id="330" r:id="rId76"/>
    <p:sldId id="315" r:id="rId77"/>
    <p:sldId id="316" r:id="rId78"/>
    <p:sldId id="317" r:id="rId79"/>
  </p:sldIdLst>
  <p:sldSz cx="9144000" cy="5715000" type="screen16x1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87485" autoAdjust="0"/>
  </p:normalViewPr>
  <p:slideViewPr>
    <p:cSldViewPr>
      <p:cViewPr varScale="1">
        <p:scale>
          <a:sx n="106" d="100"/>
          <a:sy n="106" d="100"/>
        </p:scale>
        <p:origin x="120" y="264"/>
      </p:cViewPr>
      <p:guideLst>
        <p:guide orient="horz" pos="1800"/>
        <p:guide pos="2880"/>
      </p:guideLst>
    </p:cSldViewPr>
  </p:slideViewPr>
  <p:outlineViewPr>
    <p:cViewPr>
      <p:scale>
        <a:sx n="33" d="100"/>
        <a:sy n="33" d="100"/>
      </p:scale>
      <p:origin x="0" y="-48120"/>
    </p:cViewPr>
  </p:outlineViewPr>
  <p:notesTextViewPr>
    <p:cViewPr>
      <p:scale>
        <a:sx n="100" d="100"/>
        <a:sy n="100" d="100"/>
      </p:scale>
      <p:origin x="0" y="0"/>
    </p:cViewPr>
  </p:notesTextViewPr>
  <p:sorterViewPr>
    <p:cViewPr>
      <p:scale>
        <a:sx n="100" d="100"/>
        <a:sy n="100" d="100"/>
      </p:scale>
      <p:origin x="0" y="-30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1DE118D-1E65-49C2-BC64-FD752CA0D258}" type="datetimeFigureOut">
              <a:rPr lang="en-US"/>
              <a:pPr>
                <a:defRPr/>
              </a:pPr>
              <a:t>10/17/2025</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10F4021-697B-435F-AB67-E79E7F5FDE8D}" type="slidenum">
              <a:rPr lang="en-US"/>
              <a:pPr>
                <a:defRPr/>
              </a:pPr>
              <a:t>‹#›</a:t>
            </a:fld>
            <a:endParaRPr lang="en-US"/>
          </a:p>
        </p:txBody>
      </p:sp>
    </p:spTree>
    <p:extLst>
      <p:ext uri="{BB962C8B-B14F-4D97-AF65-F5344CB8AC3E}">
        <p14:creationId xmlns:p14="http://schemas.microsoft.com/office/powerpoint/2010/main" val="1257513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687388" y="685800"/>
            <a:ext cx="5483225" cy="3427413"/>
          </a:xfrm>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a:t>A friend came with a word document – ready to hand-in – but some plug-in prevented word from saving the document</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Arial" charset="0"/>
              </a:defRPr>
            </a:lvl1pPr>
            <a:lvl2pPr marL="702756" indent="-270291" defTabSz="937009" eaLnBrk="0" hangingPunct="0">
              <a:spcBef>
                <a:spcPct val="30000"/>
              </a:spcBef>
              <a:defRPr sz="1100">
                <a:solidFill>
                  <a:schemeClr val="tx1"/>
                </a:solidFill>
                <a:latin typeface="Arial" charset="0"/>
              </a:defRPr>
            </a:lvl2pPr>
            <a:lvl3pPr marL="1081164" indent="-216233" defTabSz="937009" eaLnBrk="0" hangingPunct="0">
              <a:spcBef>
                <a:spcPct val="30000"/>
              </a:spcBef>
              <a:defRPr sz="1100">
                <a:solidFill>
                  <a:schemeClr val="tx1"/>
                </a:solidFill>
                <a:latin typeface="Arial" charset="0"/>
              </a:defRPr>
            </a:lvl3pPr>
            <a:lvl4pPr marL="1513629" indent="-216233" defTabSz="937009" eaLnBrk="0" hangingPunct="0">
              <a:spcBef>
                <a:spcPct val="30000"/>
              </a:spcBef>
              <a:defRPr sz="1100">
                <a:solidFill>
                  <a:schemeClr val="tx1"/>
                </a:solidFill>
                <a:latin typeface="Arial" charset="0"/>
              </a:defRPr>
            </a:lvl4pPr>
            <a:lvl5pPr marL="1946095" indent="-216233" defTabSz="937009" eaLnBrk="0" hangingPunct="0">
              <a:spcBef>
                <a:spcPct val="30000"/>
              </a:spcBef>
              <a:defRPr sz="1100">
                <a:solidFill>
                  <a:schemeClr val="tx1"/>
                </a:solidFill>
                <a:latin typeface="Arial" charset="0"/>
              </a:defRPr>
            </a:lvl5pPr>
            <a:lvl6pPr marL="2378560" indent="-216233" defTabSz="937009" eaLnBrk="0" fontAlgn="base" hangingPunct="0">
              <a:spcBef>
                <a:spcPct val="30000"/>
              </a:spcBef>
              <a:spcAft>
                <a:spcPct val="0"/>
              </a:spcAft>
              <a:defRPr sz="1100">
                <a:solidFill>
                  <a:schemeClr val="tx1"/>
                </a:solidFill>
                <a:latin typeface="Arial" charset="0"/>
              </a:defRPr>
            </a:lvl6pPr>
            <a:lvl7pPr marL="2811026" indent="-216233" defTabSz="937009" eaLnBrk="0" fontAlgn="base" hangingPunct="0">
              <a:spcBef>
                <a:spcPct val="30000"/>
              </a:spcBef>
              <a:spcAft>
                <a:spcPct val="0"/>
              </a:spcAft>
              <a:defRPr sz="1100">
                <a:solidFill>
                  <a:schemeClr val="tx1"/>
                </a:solidFill>
                <a:latin typeface="Arial" charset="0"/>
              </a:defRPr>
            </a:lvl7pPr>
            <a:lvl8pPr marL="3243491" indent="-216233" defTabSz="937009" eaLnBrk="0" fontAlgn="base" hangingPunct="0">
              <a:spcBef>
                <a:spcPct val="30000"/>
              </a:spcBef>
              <a:spcAft>
                <a:spcPct val="0"/>
              </a:spcAft>
              <a:defRPr sz="1100">
                <a:solidFill>
                  <a:schemeClr val="tx1"/>
                </a:solidFill>
                <a:latin typeface="Arial" charset="0"/>
              </a:defRPr>
            </a:lvl8pPr>
            <a:lvl9pPr marL="3675957" indent="-216233" defTabSz="937009"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D9B537D4-429B-433E-B723-8958FBC0EEDE}" type="slidenum">
              <a:rPr lang="da-DK" altLang="da-DK" sz="1200"/>
              <a:pPr eaLnBrk="1" hangingPunct="1">
                <a:spcBef>
                  <a:spcPct val="0"/>
                </a:spcBef>
              </a:pPr>
              <a:t>3</a:t>
            </a:fld>
            <a:endParaRPr lang="da-DK" altLang="da-DK"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It is a black box test – we do not know</a:t>
            </a:r>
            <a:r>
              <a:rPr lang="en-US" baseline="0" dirty="0"/>
              <a:t> the actual code, so we can only assume the representation aspect in our analysis</a:t>
            </a:r>
            <a:endParaRPr lang="da-DK" dirty="0"/>
          </a:p>
        </p:txBody>
      </p:sp>
      <p:sp>
        <p:nvSpPr>
          <p:cNvPr id="4" name="Slide Number Placeholder 3"/>
          <p:cNvSpPr>
            <a:spLocks noGrp="1"/>
          </p:cNvSpPr>
          <p:nvPr>
            <p:ph type="sldNum" sz="quarter" idx="10"/>
          </p:nvPr>
        </p:nvSpPr>
        <p:spPr/>
        <p:txBody>
          <a:bodyPr/>
          <a:lstStyle/>
          <a:p>
            <a:pPr>
              <a:defRPr/>
            </a:pPr>
            <a:fld id="{010F4021-697B-435F-AB67-E79E7F5FDE8D}" type="slidenum">
              <a:rPr lang="en-US" smtClean="0"/>
              <a:pPr>
                <a:defRPr/>
              </a:pPr>
              <a:t>19</a:t>
            </a:fld>
            <a:endParaRPr lang="en-US"/>
          </a:p>
        </p:txBody>
      </p:sp>
    </p:spTree>
    <p:extLst>
      <p:ext uri="{BB962C8B-B14F-4D97-AF65-F5344CB8AC3E}">
        <p14:creationId xmlns:p14="http://schemas.microsoft.com/office/powerpoint/2010/main" val="221239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687388" y="685800"/>
            <a:ext cx="5483225" cy="3427413"/>
          </a:xfrm>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Arial" charset="0"/>
              </a:defRPr>
            </a:lvl1pPr>
            <a:lvl2pPr marL="702756" indent="-270291" defTabSz="937009" eaLnBrk="0" hangingPunct="0">
              <a:spcBef>
                <a:spcPct val="30000"/>
              </a:spcBef>
              <a:defRPr sz="1100">
                <a:solidFill>
                  <a:schemeClr val="tx1"/>
                </a:solidFill>
                <a:latin typeface="Arial" charset="0"/>
              </a:defRPr>
            </a:lvl2pPr>
            <a:lvl3pPr marL="1081164" indent="-216233" defTabSz="937009" eaLnBrk="0" hangingPunct="0">
              <a:spcBef>
                <a:spcPct val="30000"/>
              </a:spcBef>
              <a:defRPr sz="1100">
                <a:solidFill>
                  <a:schemeClr val="tx1"/>
                </a:solidFill>
                <a:latin typeface="Arial" charset="0"/>
              </a:defRPr>
            </a:lvl3pPr>
            <a:lvl4pPr marL="1513629" indent="-216233" defTabSz="937009" eaLnBrk="0" hangingPunct="0">
              <a:spcBef>
                <a:spcPct val="30000"/>
              </a:spcBef>
              <a:defRPr sz="1100">
                <a:solidFill>
                  <a:schemeClr val="tx1"/>
                </a:solidFill>
                <a:latin typeface="Arial" charset="0"/>
              </a:defRPr>
            </a:lvl4pPr>
            <a:lvl5pPr marL="1946095" indent="-216233" defTabSz="937009" eaLnBrk="0" hangingPunct="0">
              <a:spcBef>
                <a:spcPct val="30000"/>
              </a:spcBef>
              <a:defRPr sz="1100">
                <a:solidFill>
                  <a:schemeClr val="tx1"/>
                </a:solidFill>
                <a:latin typeface="Arial" charset="0"/>
              </a:defRPr>
            </a:lvl5pPr>
            <a:lvl6pPr marL="2378560" indent="-216233" defTabSz="937009" eaLnBrk="0" fontAlgn="base" hangingPunct="0">
              <a:spcBef>
                <a:spcPct val="30000"/>
              </a:spcBef>
              <a:spcAft>
                <a:spcPct val="0"/>
              </a:spcAft>
              <a:defRPr sz="1100">
                <a:solidFill>
                  <a:schemeClr val="tx1"/>
                </a:solidFill>
                <a:latin typeface="Arial" charset="0"/>
              </a:defRPr>
            </a:lvl6pPr>
            <a:lvl7pPr marL="2811026" indent="-216233" defTabSz="937009" eaLnBrk="0" fontAlgn="base" hangingPunct="0">
              <a:spcBef>
                <a:spcPct val="30000"/>
              </a:spcBef>
              <a:spcAft>
                <a:spcPct val="0"/>
              </a:spcAft>
              <a:defRPr sz="1100">
                <a:solidFill>
                  <a:schemeClr val="tx1"/>
                </a:solidFill>
                <a:latin typeface="Arial" charset="0"/>
              </a:defRPr>
            </a:lvl7pPr>
            <a:lvl8pPr marL="3243491" indent="-216233" defTabSz="937009" eaLnBrk="0" fontAlgn="base" hangingPunct="0">
              <a:spcBef>
                <a:spcPct val="30000"/>
              </a:spcBef>
              <a:spcAft>
                <a:spcPct val="0"/>
              </a:spcAft>
              <a:defRPr sz="1100">
                <a:solidFill>
                  <a:schemeClr val="tx1"/>
                </a:solidFill>
                <a:latin typeface="Arial" charset="0"/>
              </a:defRPr>
            </a:lvl8pPr>
            <a:lvl9pPr marL="3675957" indent="-216233" defTabSz="937009"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13CD1A3A-2DEB-4FEE-9F32-24092575B752}" type="slidenum">
              <a:rPr lang="da-DK" altLang="da-DK" sz="1200"/>
              <a:pPr eaLnBrk="1" hangingPunct="1">
                <a:spcBef>
                  <a:spcPct val="0"/>
                </a:spcBef>
              </a:pPr>
              <a:t>35</a:t>
            </a:fld>
            <a:endParaRPr lang="da-DK" altLang="da-DK"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687388" y="685800"/>
            <a:ext cx="5483225" cy="3427413"/>
          </a:xfrm>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a-DK"/>
              <a:t>Even a single testcase like (3,1) = March 1st will detect that the algorithm above is wrong because the two parameters are both used in computation. Another wrong algorithm like “30*(month-1)+day-1” would also be detected only by a single testcase etc.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Note that the a=x=b=0 is a correct test case according to our partitioning heuristics!</a:t>
            </a:r>
          </a:p>
        </p:txBody>
      </p:sp>
      <p:sp>
        <p:nvSpPr>
          <p:cNvPr id="4" name="Slide Number Placeholder 3"/>
          <p:cNvSpPr>
            <a:spLocks noGrp="1"/>
          </p:cNvSpPr>
          <p:nvPr>
            <p:ph type="sldNum" sz="quarter" idx="5"/>
          </p:nvPr>
        </p:nvSpPr>
        <p:spPr/>
        <p:txBody>
          <a:bodyPr/>
          <a:lstStyle/>
          <a:p>
            <a:pPr>
              <a:defRPr/>
            </a:pPr>
            <a:fld id="{010F4021-697B-435F-AB67-E79E7F5FDE8D}" type="slidenum">
              <a:rPr lang="en-US" smtClean="0"/>
              <a:pPr>
                <a:defRPr/>
              </a:pPr>
              <a:t>64</a:t>
            </a:fld>
            <a:endParaRPr lang="en-US"/>
          </a:p>
        </p:txBody>
      </p:sp>
    </p:spTree>
    <p:extLst>
      <p:ext uri="{BB962C8B-B14F-4D97-AF65-F5344CB8AC3E}">
        <p14:creationId xmlns:p14="http://schemas.microsoft.com/office/powerpoint/2010/main" val="587798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Note that the a=x=b=0 is a correct test case according to our partitioning heuristics!</a:t>
            </a:r>
          </a:p>
        </p:txBody>
      </p:sp>
      <p:sp>
        <p:nvSpPr>
          <p:cNvPr id="4" name="Slide Number Placeholder 3"/>
          <p:cNvSpPr>
            <a:spLocks noGrp="1"/>
          </p:cNvSpPr>
          <p:nvPr>
            <p:ph type="sldNum" sz="quarter" idx="5"/>
          </p:nvPr>
        </p:nvSpPr>
        <p:spPr/>
        <p:txBody>
          <a:bodyPr/>
          <a:lstStyle/>
          <a:p>
            <a:pPr>
              <a:defRPr/>
            </a:pPr>
            <a:fld id="{010F4021-697B-435F-AB67-E79E7F5FDE8D}" type="slidenum">
              <a:rPr lang="en-US" smtClean="0"/>
              <a:pPr>
                <a:defRPr/>
              </a:pPr>
              <a:t>65</a:t>
            </a:fld>
            <a:endParaRPr lang="en-US"/>
          </a:p>
        </p:txBody>
      </p:sp>
    </p:spTree>
    <p:extLst>
      <p:ext uri="{BB962C8B-B14F-4D97-AF65-F5344CB8AC3E}">
        <p14:creationId xmlns:p14="http://schemas.microsoft.com/office/powerpoint/2010/main" val="320095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C52D1D56-42A0-4E15-A7B7-13C5D7FE59CE}" type="slidenum">
              <a:rPr lang="en-US"/>
              <a:pPr>
                <a:defRPr/>
              </a:pPr>
              <a:t>‹#›</a:t>
            </a:fld>
            <a:endParaRPr lang="en-US"/>
          </a:p>
        </p:txBody>
      </p:sp>
    </p:spTree>
    <p:extLst>
      <p:ext uri="{BB962C8B-B14F-4D97-AF65-F5344CB8AC3E}">
        <p14:creationId xmlns:p14="http://schemas.microsoft.com/office/powerpoint/2010/main" val="322450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588698"/>
          </a:xfrm>
        </p:spPr>
        <p:txBody>
          <a:bodyPr/>
          <a:lstStyle/>
          <a:p>
            <a:r>
              <a:rPr lang="en-US"/>
              <a:t>Click to edit Master title style</a:t>
            </a:r>
            <a:endParaRPr lang="da-DK"/>
          </a:p>
        </p:txBody>
      </p:sp>
      <p:sp>
        <p:nvSpPr>
          <p:cNvPr id="3" name="Text Placeholder 2"/>
          <p:cNvSpPr>
            <a:spLocks noGrp="1"/>
          </p:cNvSpPr>
          <p:nvPr>
            <p:ph type="body" sz="half" idx="1"/>
          </p:nvPr>
        </p:nvSpPr>
        <p:spPr>
          <a:xfrm>
            <a:off x="457200" y="1057011"/>
            <a:ext cx="4038600" cy="4151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quarter" idx="2"/>
          </p:nvPr>
        </p:nvSpPr>
        <p:spPr>
          <a:xfrm>
            <a:off x="4648200" y="1057011"/>
            <a:ext cx="4038600" cy="20121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Content Placeholder 4"/>
          <p:cNvSpPr>
            <a:spLocks noGrp="1"/>
          </p:cNvSpPr>
          <p:nvPr>
            <p:ph sz="quarter" idx="3"/>
          </p:nvPr>
        </p:nvSpPr>
        <p:spPr>
          <a:xfrm>
            <a:off x="4648200" y="3196167"/>
            <a:ext cx="4038600" cy="2012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Rectangle 10"/>
          <p:cNvSpPr>
            <a:spLocks noGrp="1" noChangeArrowheads="1"/>
          </p:cNvSpPr>
          <p:nvPr>
            <p:ph type="dt" sz="half" idx="10"/>
          </p:nvPr>
        </p:nvSpPr>
        <p:spPr>
          <a:ln/>
        </p:spPr>
        <p:txBody>
          <a:bodyPr/>
          <a:lstStyle>
            <a:lvl1pPr>
              <a:defRPr/>
            </a:lvl1pPr>
          </a:lstStyle>
          <a:p>
            <a:pPr>
              <a:defRPr/>
            </a:pPr>
            <a:r>
              <a:rPr lang="en-US"/>
              <a:t>CS@AU</a:t>
            </a:r>
          </a:p>
        </p:txBody>
      </p:sp>
      <p:sp>
        <p:nvSpPr>
          <p:cNvPr id="7" name="Rectangle 11"/>
          <p:cNvSpPr>
            <a:spLocks noGrp="1" noChangeArrowheads="1"/>
          </p:cNvSpPr>
          <p:nvPr>
            <p:ph type="ftr" sz="quarter" idx="11"/>
          </p:nvPr>
        </p:nvSpPr>
        <p:spPr>
          <a:ln/>
        </p:spPr>
        <p:txBody>
          <a:bodyPr/>
          <a:lstStyle>
            <a:lvl1pPr>
              <a:defRPr/>
            </a:lvl1pPr>
          </a:lstStyle>
          <a:p>
            <a:pPr>
              <a:defRPr/>
            </a:pPr>
            <a:r>
              <a:rPr lang="en-US"/>
              <a:t>Henrik Bærbak Christensen</a:t>
            </a:r>
          </a:p>
        </p:txBody>
      </p:sp>
      <p:sp>
        <p:nvSpPr>
          <p:cNvPr id="8" name="Rectangle 12"/>
          <p:cNvSpPr>
            <a:spLocks noGrp="1" noChangeArrowheads="1"/>
          </p:cNvSpPr>
          <p:nvPr>
            <p:ph type="sldNum" sz="quarter" idx="12"/>
          </p:nvPr>
        </p:nvSpPr>
        <p:spPr>
          <a:ln/>
        </p:spPr>
        <p:txBody>
          <a:bodyPr/>
          <a:lstStyle>
            <a:lvl1pPr>
              <a:defRPr/>
            </a:lvl1pPr>
          </a:lstStyle>
          <a:p>
            <a:pPr>
              <a:defRPr/>
            </a:pPr>
            <a:fld id="{E24F1E58-3516-4324-86D5-5F51CE02DA4B}" type="slidenum">
              <a:rPr lang="en-US"/>
              <a:pPr>
                <a:defRPr/>
              </a:pPr>
              <a:t>‹#›</a:t>
            </a:fld>
            <a:endParaRPr lang="en-US"/>
          </a:p>
        </p:txBody>
      </p:sp>
    </p:spTree>
    <p:extLst>
      <p:ext uri="{BB962C8B-B14F-4D97-AF65-F5344CB8AC3E}">
        <p14:creationId xmlns:p14="http://schemas.microsoft.com/office/powerpoint/2010/main" val="145812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588698"/>
          </a:xfrm>
        </p:spPr>
        <p:txBody>
          <a:bodyPr/>
          <a:lstStyle/>
          <a:p>
            <a:r>
              <a:rPr lang="en-US"/>
              <a:t>Click to edit Master title style</a:t>
            </a:r>
            <a:endParaRPr lang="da-DK"/>
          </a:p>
        </p:txBody>
      </p:sp>
      <p:sp>
        <p:nvSpPr>
          <p:cNvPr id="3" name="Content Placeholder 2"/>
          <p:cNvSpPr>
            <a:spLocks noGrp="1"/>
          </p:cNvSpPr>
          <p:nvPr>
            <p:ph sz="half" idx="1"/>
          </p:nvPr>
        </p:nvSpPr>
        <p:spPr>
          <a:xfrm>
            <a:off x="457200" y="1057011"/>
            <a:ext cx="4038600" cy="4151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quarter" idx="2"/>
          </p:nvPr>
        </p:nvSpPr>
        <p:spPr>
          <a:xfrm>
            <a:off x="4648200" y="1057011"/>
            <a:ext cx="4038600" cy="20121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Content Placeholder 4"/>
          <p:cNvSpPr>
            <a:spLocks noGrp="1"/>
          </p:cNvSpPr>
          <p:nvPr>
            <p:ph sz="quarter" idx="3"/>
          </p:nvPr>
        </p:nvSpPr>
        <p:spPr>
          <a:xfrm>
            <a:off x="4648200" y="3196167"/>
            <a:ext cx="4038600" cy="2012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Rectangle 10"/>
          <p:cNvSpPr>
            <a:spLocks noGrp="1" noChangeArrowheads="1"/>
          </p:cNvSpPr>
          <p:nvPr>
            <p:ph type="dt" sz="half" idx="10"/>
          </p:nvPr>
        </p:nvSpPr>
        <p:spPr>
          <a:ln/>
        </p:spPr>
        <p:txBody>
          <a:bodyPr/>
          <a:lstStyle>
            <a:lvl1pPr>
              <a:defRPr/>
            </a:lvl1pPr>
          </a:lstStyle>
          <a:p>
            <a:pPr>
              <a:defRPr/>
            </a:pPr>
            <a:r>
              <a:rPr lang="en-US"/>
              <a:t>CS@AU</a:t>
            </a:r>
          </a:p>
        </p:txBody>
      </p:sp>
      <p:sp>
        <p:nvSpPr>
          <p:cNvPr id="7" name="Rectangle 11"/>
          <p:cNvSpPr>
            <a:spLocks noGrp="1" noChangeArrowheads="1"/>
          </p:cNvSpPr>
          <p:nvPr>
            <p:ph type="ftr" sz="quarter" idx="11"/>
          </p:nvPr>
        </p:nvSpPr>
        <p:spPr>
          <a:ln/>
        </p:spPr>
        <p:txBody>
          <a:bodyPr/>
          <a:lstStyle>
            <a:lvl1pPr>
              <a:defRPr/>
            </a:lvl1pPr>
          </a:lstStyle>
          <a:p>
            <a:pPr>
              <a:defRPr/>
            </a:pPr>
            <a:r>
              <a:rPr lang="en-US"/>
              <a:t>Henrik Bærbak Christensen</a:t>
            </a:r>
          </a:p>
        </p:txBody>
      </p:sp>
      <p:sp>
        <p:nvSpPr>
          <p:cNvPr id="8" name="Rectangle 12"/>
          <p:cNvSpPr>
            <a:spLocks noGrp="1" noChangeArrowheads="1"/>
          </p:cNvSpPr>
          <p:nvPr>
            <p:ph type="sldNum" sz="quarter" idx="12"/>
          </p:nvPr>
        </p:nvSpPr>
        <p:spPr>
          <a:ln/>
        </p:spPr>
        <p:txBody>
          <a:bodyPr/>
          <a:lstStyle>
            <a:lvl1pPr>
              <a:defRPr/>
            </a:lvl1pPr>
          </a:lstStyle>
          <a:p>
            <a:pPr>
              <a:defRPr/>
            </a:pPr>
            <a:fld id="{E40519EA-0E5E-4594-8FCE-28D489E589D3}" type="slidenum">
              <a:rPr lang="en-US"/>
              <a:pPr>
                <a:defRPr/>
              </a:pPr>
              <a:t>‹#›</a:t>
            </a:fld>
            <a:endParaRPr lang="en-US"/>
          </a:p>
        </p:txBody>
      </p:sp>
    </p:spTree>
    <p:extLst>
      <p:ext uri="{BB962C8B-B14F-4D97-AF65-F5344CB8AC3E}">
        <p14:creationId xmlns:p14="http://schemas.microsoft.com/office/powerpoint/2010/main" val="2152344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5365"/>
            <a:ext cx="8229600" cy="596635"/>
          </a:xfrm>
        </p:spPr>
        <p:txBody>
          <a:bodyPr/>
          <a:lstStyle/>
          <a:p>
            <a:r>
              <a:rPr lang="en-US" dirty="0"/>
              <a:t>Click to edit Master title style</a:t>
            </a:r>
          </a:p>
        </p:txBody>
      </p:sp>
      <p:sp>
        <p:nvSpPr>
          <p:cNvPr id="3" name="Content Placeholder 2"/>
          <p:cNvSpPr>
            <a:spLocks noGrp="1"/>
          </p:cNvSpPr>
          <p:nvPr>
            <p:ph idx="1"/>
          </p:nvPr>
        </p:nvSpPr>
        <p:spPr>
          <a:xfrm>
            <a:off x="381000" y="952500"/>
            <a:ext cx="8305800" cy="4318000"/>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40390516-8E9A-4341-B9BC-EA7123011609}" type="slidenum">
              <a:rPr lang="en-US"/>
              <a:pPr>
                <a:defRPr/>
              </a:pPr>
              <a:t>‹#›</a:t>
            </a:fld>
            <a:endParaRPr lang="en-US"/>
          </a:p>
        </p:txBody>
      </p:sp>
    </p:spTree>
    <p:extLst>
      <p:ext uri="{BB962C8B-B14F-4D97-AF65-F5344CB8AC3E}">
        <p14:creationId xmlns:p14="http://schemas.microsoft.com/office/powerpoint/2010/main" val="409080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CS@AU</a:t>
            </a:r>
          </a:p>
        </p:txBody>
      </p:sp>
      <p:sp>
        <p:nvSpPr>
          <p:cNvPr id="8"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9" name="Slide Number Placeholder 5"/>
          <p:cNvSpPr>
            <a:spLocks noGrp="1"/>
          </p:cNvSpPr>
          <p:nvPr>
            <p:ph type="sldNum" sz="quarter" idx="12"/>
          </p:nvPr>
        </p:nvSpPr>
        <p:spPr/>
        <p:txBody>
          <a:bodyPr/>
          <a:lstStyle>
            <a:lvl1pPr>
              <a:defRPr/>
            </a:lvl1pPr>
          </a:lstStyle>
          <a:p>
            <a:pPr>
              <a:defRPr/>
            </a:pPr>
            <a:fld id="{B7A7411C-50F3-439B-A172-D78B9B44E8C3}" type="slidenum">
              <a:rPr lang="en-US"/>
              <a:pPr>
                <a:defRPr/>
              </a:pPr>
              <a:t>‹#›</a:t>
            </a:fld>
            <a:endParaRPr lang="en-US"/>
          </a:p>
        </p:txBody>
      </p:sp>
    </p:spTree>
    <p:extLst>
      <p:ext uri="{BB962C8B-B14F-4D97-AF65-F5344CB8AC3E}">
        <p14:creationId xmlns:p14="http://schemas.microsoft.com/office/powerpoint/2010/main" val="307424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CS@AU</a:t>
            </a:r>
          </a:p>
        </p:txBody>
      </p:sp>
      <p:sp>
        <p:nvSpPr>
          <p:cNvPr id="4"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5" name="Slide Number Placeholder 5"/>
          <p:cNvSpPr>
            <a:spLocks noGrp="1"/>
          </p:cNvSpPr>
          <p:nvPr>
            <p:ph type="sldNum" sz="quarter" idx="12"/>
          </p:nvPr>
        </p:nvSpPr>
        <p:spPr/>
        <p:txBody>
          <a:bodyPr/>
          <a:lstStyle>
            <a:lvl1pPr>
              <a:defRPr/>
            </a:lvl1pPr>
          </a:lstStyle>
          <a:p>
            <a:pPr>
              <a:defRPr/>
            </a:pPr>
            <a:fld id="{31E88395-51D4-402F-A507-1382C6CB3BD7}" type="slidenum">
              <a:rPr lang="en-US"/>
              <a:pPr>
                <a:defRPr/>
              </a:pPr>
              <a:t>‹#›</a:t>
            </a:fld>
            <a:endParaRPr lang="en-US"/>
          </a:p>
        </p:txBody>
      </p:sp>
    </p:spTree>
    <p:extLst>
      <p:ext uri="{BB962C8B-B14F-4D97-AF65-F5344CB8AC3E}">
        <p14:creationId xmlns:p14="http://schemas.microsoft.com/office/powerpoint/2010/main" val="320165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CS@AU</a:t>
            </a:r>
          </a:p>
        </p:txBody>
      </p:sp>
      <p:sp>
        <p:nvSpPr>
          <p:cNvPr id="3"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4" name="Slide Number Placeholder 5"/>
          <p:cNvSpPr>
            <a:spLocks noGrp="1"/>
          </p:cNvSpPr>
          <p:nvPr>
            <p:ph type="sldNum" sz="quarter" idx="12"/>
          </p:nvPr>
        </p:nvSpPr>
        <p:spPr/>
        <p:txBody>
          <a:bodyPr/>
          <a:lstStyle>
            <a:lvl1pPr>
              <a:defRPr/>
            </a:lvl1pPr>
          </a:lstStyle>
          <a:p>
            <a:pPr>
              <a:defRPr/>
            </a:pPr>
            <a:fld id="{3D6B4E74-E97A-4D90-BF5F-D9FADEB14404}" type="slidenum">
              <a:rPr lang="en-US"/>
              <a:pPr>
                <a:defRPr/>
              </a:pPr>
              <a:t>‹#›</a:t>
            </a:fld>
            <a:endParaRPr lang="en-US"/>
          </a:p>
        </p:txBody>
      </p:sp>
    </p:spTree>
    <p:extLst>
      <p:ext uri="{BB962C8B-B14F-4D97-AF65-F5344CB8AC3E}">
        <p14:creationId xmlns:p14="http://schemas.microsoft.com/office/powerpoint/2010/main" val="409551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CS@AU</a:t>
            </a:r>
          </a:p>
        </p:txBody>
      </p:sp>
      <p:sp>
        <p:nvSpPr>
          <p:cNvPr id="6"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7" name="Slide Number Placeholder 5"/>
          <p:cNvSpPr>
            <a:spLocks noGrp="1"/>
          </p:cNvSpPr>
          <p:nvPr>
            <p:ph type="sldNum" sz="quarter" idx="12"/>
          </p:nvPr>
        </p:nvSpPr>
        <p:spPr/>
        <p:txBody>
          <a:bodyPr/>
          <a:lstStyle>
            <a:lvl1pPr>
              <a:defRPr/>
            </a:lvl1pPr>
          </a:lstStyle>
          <a:p>
            <a:pPr>
              <a:defRPr/>
            </a:pPr>
            <a:fld id="{FBC2EDFE-52F1-47B6-86A3-4A0F783CCE84}" type="slidenum">
              <a:rPr lang="en-US"/>
              <a:pPr>
                <a:defRPr/>
              </a:pPr>
              <a:t>‹#›</a:t>
            </a:fld>
            <a:endParaRPr lang="en-US"/>
          </a:p>
        </p:txBody>
      </p:sp>
    </p:spTree>
    <p:extLst>
      <p:ext uri="{BB962C8B-B14F-4D97-AF65-F5344CB8AC3E}">
        <p14:creationId xmlns:p14="http://schemas.microsoft.com/office/powerpoint/2010/main" val="13384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CS@AU</a:t>
            </a:r>
          </a:p>
        </p:txBody>
      </p:sp>
      <p:sp>
        <p:nvSpPr>
          <p:cNvPr id="6"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7" name="Slide Number Placeholder 5"/>
          <p:cNvSpPr>
            <a:spLocks noGrp="1"/>
          </p:cNvSpPr>
          <p:nvPr>
            <p:ph type="sldNum" sz="quarter" idx="12"/>
          </p:nvPr>
        </p:nvSpPr>
        <p:spPr/>
        <p:txBody>
          <a:bodyPr/>
          <a:lstStyle>
            <a:lvl1pPr>
              <a:defRPr/>
            </a:lvl1pPr>
          </a:lstStyle>
          <a:p>
            <a:pPr>
              <a:defRPr/>
            </a:pPr>
            <a:fld id="{6AA6487A-C881-4656-BFDC-10A40E38B41B}" type="slidenum">
              <a:rPr lang="en-US"/>
              <a:pPr>
                <a:defRPr/>
              </a:pPr>
              <a:t>‹#›</a:t>
            </a:fld>
            <a:endParaRPr lang="en-US"/>
          </a:p>
        </p:txBody>
      </p:sp>
    </p:spTree>
    <p:extLst>
      <p:ext uri="{BB962C8B-B14F-4D97-AF65-F5344CB8AC3E}">
        <p14:creationId xmlns:p14="http://schemas.microsoft.com/office/powerpoint/2010/main" val="180145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BFC59740-54F6-453E-B57C-DF10E9722807}" type="slidenum">
              <a:rPr lang="en-US"/>
              <a:pPr>
                <a:defRPr/>
              </a:pPr>
              <a:t>‹#›</a:t>
            </a:fld>
            <a:endParaRPr lang="en-US"/>
          </a:p>
        </p:txBody>
      </p:sp>
    </p:spTree>
    <p:extLst>
      <p:ext uri="{BB962C8B-B14F-4D97-AF65-F5344CB8AC3E}">
        <p14:creationId xmlns:p14="http://schemas.microsoft.com/office/powerpoint/2010/main" val="356690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D9BEF36D-F0F7-4DB9-9ABE-45888DCD2443}" type="slidenum">
              <a:rPr lang="en-US"/>
              <a:pPr>
                <a:defRPr/>
              </a:pPr>
              <a:t>‹#›</a:t>
            </a:fld>
            <a:endParaRPr lang="en-US"/>
          </a:p>
        </p:txBody>
      </p:sp>
    </p:spTree>
    <p:extLst>
      <p:ext uri="{BB962C8B-B14F-4D97-AF65-F5344CB8AC3E}">
        <p14:creationId xmlns:p14="http://schemas.microsoft.com/office/powerpoint/2010/main" val="147028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81782"/>
            <a:ext cx="8229600" cy="59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1000" y="952500"/>
            <a:ext cx="83058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1000" y="5296959"/>
            <a:ext cx="2133600" cy="30427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US"/>
              <a:t>CS@AU</a:t>
            </a: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US"/>
              <a:t>Henrik Bærbak Christensen</a:t>
            </a: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fld id="{FC4B457A-9C89-40D9-BF1E-54D9B094FD96}" type="slidenum">
              <a:rPr lang="en-US"/>
              <a:pPr>
                <a:defRPr/>
              </a:pPr>
              <a:t>‹#›</a:t>
            </a:fld>
            <a:endParaRPr lang="en-US"/>
          </a:p>
        </p:txBody>
      </p:sp>
      <p:pic>
        <p:nvPicPr>
          <p:cNvPr id="1031" name="Picture 2" descr="http://mbg.au.dk/fileadmin/site_files/mb/Logoer/au/aulogo.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5725" y="58208"/>
            <a:ext cx="2091690" cy="82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r" rtl="0" eaLnBrk="0" fontAlgn="base" hangingPunct="0">
        <a:spcBef>
          <a:spcPct val="0"/>
        </a:spcBef>
        <a:spcAft>
          <a:spcPct val="0"/>
        </a:spcAft>
        <a:defRPr sz="3600" b="1" kern="1200">
          <a:solidFill>
            <a:schemeClr val="tx1"/>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3600" b="1">
          <a:solidFill>
            <a:schemeClr val="tx1"/>
          </a:solidFill>
          <a:latin typeface="Arial" charset="0"/>
          <a:cs typeface="Arial" charset="0"/>
        </a:defRPr>
      </a:lvl2pPr>
      <a:lvl3pPr algn="r" rtl="0" eaLnBrk="0" fontAlgn="base" hangingPunct="0">
        <a:spcBef>
          <a:spcPct val="0"/>
        </a:spcBef>
        <a:spcAft>
          <a:spcPct val="0"/>
        </a:spcAft>
        <a:defRPr sz="3600" b="1">
          <a:solidFill>
            <a:schemeClr val="tx1"/>
          </a:solidFill>
          <a:latin typeface="Arial" charset="0"/>
          <a:cs typeface="Arial" charset="0"/>
        </a:defRPr>
      </a:lvl3pPr>
      <a:lvl4pPr algn="r" rtl="0" eaLnBrk="0" fontAlgn="base" hangingPunct="0">
        <a:spcBef>
          <a:spcPct val="0"/>
        </a:spcBef>
        <a:spcAft>
          <a:spcPct val="0"/>
        </a:spcAft>
        <a:defRPr sz="3600" b="1">
          <a:solidFill>
            <a:schemeClr val="tx1"/>
          </a:solidFill>
          <a:latin typeface="Arial" charset="0"/>
          <a:cs typeface="Arial" charset="0"/>
        </a:defRPr>
      </a:lvl4pPr>
      <a:lvl5pPr algn="r" rtl="0" eaLnBrk="0" fontAlgn="base" hangingPunct="0">
        <a:spcBef>
          <a:spcPct val="0"/>
        </a:spcBef>
        <a:spcAft>
          <a:spcPct val="0"/>
        </a:spcAft>
        <a:defRPr sz="3600" b="1">
          <a:solidFill>
            <a:schemeClr val="tx1"/>
          </a:solidFill>
          <a:latin typeface="Arial" charset="0"/>
          <a:cs typeface="Arial" charset="0"/>
        </a:defRPr>
      </a:lvl5pPr>
      <a:lvl6pPr marL="457200" algn="r" rtl="0" fontAlgn="base">
        <a:spcBef>
          <a:spcPct val="0"/>
        </a:spcBef>
        <a:spcAft>
          <a:spcPct val="0"/>
        </a:spcAft>
        <a:defRPr sz="3600" b="1">
          <a:solidFill>
            <a:schemeClr val="tx1"/>
          </a:solidFill>
          <a:latin typeface="Arial" charset="0"/>
          <a:cs typeface="Arial" charset="0"/>
        </a:defRPr>
      </a:lvl6pPr>
      <a:lvl7pPr marL="914400" algn="r" rtl="0" fontAlgn="base">
        <a:spcBef>
          <a:spcPct val="0"/>
        </a:spcBef>
        <a:spcAft>
          <a:spcPct val="0"/>
        </a:spcAft>
        <a:defRPr sz="3600" b="1">
          <a:solidFill>
            <a:schemeClr val="tx1"/>
          </a:solidFill>
          <a:latin typeface="Arial" charset="0"/>
          <a:cs typeface="Arial" charset="0"/>
        </a:defRPr>
      </a:lvl7pPr>
      <a:lvl8pPr marL="1371600" algn="r" rtl="0" fontAlgn="base">
        <a:spcBef>
          <a:spcPct val="0"/>
        </a:spcBef>
        <a:spcAft>
          <a:spcPct val="0"/>
        </a:spcAft>
        <a:defRPr sz="3600" b="1">
          <a:solidFill>
            <a:schemeClr val="tx1"/>
          </a:solidFill>
          <a:latin typeface="Arial" charset="0"/>
          <a:cs typeface="Arial" charset="0"/>
        </a:defRPr>
      </a:lvl8pPr>
      <a:lvl9pPr marL="1828800" algn="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3.bin"/><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oleObject" Target="../embeddings/oleObject8.bin"/></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oleObject" Target="../embeddings/oleObject8.bin"/></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oleObject" Target="../embeddings/oleObject8.bin"/></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oleObject" Target="../embeddings/oleObject8.bin"/></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oleObject" Target="../embeddings/oleObject8.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7.png"/></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oleObject" Target="../embeddings/oleObject11.bin"/><Relationship Id="rId1" Type="http://schemas.openxmlformats.org/officeDocument/2006/relationships/slideLayout" Target="../slideLayouts/slideLayout11.xml"/><Relationship Id="rId6" Type="http://schemas.openxmlformats.org/officeDocument/2006/relationships/oleObject" Target="../embeddings/oleObject13.bin"/><Relationship Id="rId5" Type="http://schemas.openxmlformats.org/officeDocument/2006/relationships/image" Target="../media/image44.png"/><Relationship Id="rId4" Type="http://schemas.openxmlformats.org/officeDocument/2006/relationships/oleObject" Target="../embeddings/oleObject12.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noProof="0" dirty="0">
                <a:latin typeface="Arial" charset="0"/>
                <a:cs typeface="Arial" charset="0"/>
              </a:rPr>
              <a:t>Software Engineering</a:t>
            </a:r>
            <a:br>
              <a:rPr lang="en-US" altLang="en-US" noProof="0" dirty="0">
                <a:latin typeface="Arial" charset="0"/>
                <a:cs typeface="Arial" charset="0"/>
              </a:rPr>
            </a:br>
            <a:r>
              <a:rPr lang="en-US" altLang="en-US" noProof="0" dirty="0">
                <a:latin typeface="Arial" charset="0"/>
                <a:cs typeface="Arial" charset="0"/>
              </a:rPr>
              <a:t>and Architecture</a:t>
            </a:r>
          </a:p>
        </p:txBody>
      </p:sp>
      <p:sp>
        <p:nvSpPr>
          <p:cNvPr id="3" name="Subtitle 2"/>
          <p:cNvSpPr>
            <a:spLocks noGrp="1"/>
          </p:cNvSpPr>
          <p:nvPr>
            <p:ph type="subTitle" idx="1"/>
          </p:nvPr>
        </p:nvSpPr>
        <p:spPr/>
        <p:txBody>
          <a:bodyPr/>
          <a:lstStyle/>
          <a:p>
            <a:pPr>
              <a:defRPr/>
            </a:pPr>
            <a:r>
              <a:rPr lang="en-US" noProof="0" dirty="0"/>
              <a:t>Systematic Testing</a:t>
            </a:r>
            <a:br>
              <a:rPr lang="en-US" noProof="0" dirty="0"/>
            </a:br>
            <a:r>
              <a:rPr lang="en-US" noProof="0" dirty="0"/>
              <a:t>Equivalence Class Partitioning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2"/>
          <p:cNvSpPr>
            <a:spLocks noGrp="1" noChangeArrowheads="1"/>
          </p:cNvSpPr>
          <p:nvPr>
            <p:ph type="title"/>
          </p:nvPr>
        </p:nvSpPr>
        <p:spPr/>
        <p:txBody>
          <a:bodyPr/>
          <a:lstStyle/>
          <a:p>
            <a:pPr eaLnBrk="1" hangingPunct="1"/>
            <a:r>
              <a:rPr lang="en-US" altLang="da-DK" noProof="0" dirty="0"/>
              <a:t>Our focus</a:t>
            </a:r>
          </a:p>
        </p:txBody>
      </p:sp>
      <p:sp>
        <p:nvSpPr>
          <p:cNvPr id="12295" name="Rectangle 3"/>
          <p:cNvSpPr>
            <a:spLocks noGrp="1" noChangeArrowheads="1"/>
          </p:cNvSpPr>
          <p:nvPr>
            <p:ph type="body" idx="1"/>
          </p:nvPr>
        </p:nvSpPr>
        <p:spPr>
          <a:xfrm>
            <a:off x="457200" y="1057011"/>
            <a:ext cx="8229600" cy="4249208"/>
          </a:xfrm>
        </p:spPr>
        <p:txBody>
          <a:bodyPr/>
          <a:lstStyle/>
          <a:p>
            <a:pPr eaLnBrk="1" hangingPunct="1"/>
            <a:r>
              <a:rPr lang="en-US" altLang="da-DK" noProof="0" dirty="0"/>
              <a:t>There are a </a:t>
            </a:r>
            <a:r>
              <a:rPr lang="en-US" altLang="da-DK" i="1" noProof="0" dirty="0"/>
              <a:t>lot</a:t>
            </a:r>
            <a:r>
              <a:rPr lang="en-US" altLang="da-DK" noProof="0" dirty="0"/>
              <a:t> of different testing techniques.</a:t>
            </a:r>
          </a:p>
          <a:p>
            <a:pPr eaLnBrk="1" hangingPunct="1"/>
            <a:r>
              <a:rPr lang="en-US" altLang="da-DK" noProof="0" dirty="0"/>
              <a:t>Types:</a:t>
            </a:r>
          </a:p>
          <a:p>
            <a:pPr eaLnBrk="1" hangingPunct="1"/>
            <a:endParaRPr lang="en-US" altLang="da-DK" noProof="0" dirty="0"/>
          </a:p>
          <a:p>
            <a:pPr eaLnBrk="1" hangingPunct="1"/>
            <a:endParaRPr lang="en-US" altLang="da-DK" noProof="0" dirty="0"/>
          </a:p>
          <a:p>
            <a:pPr eaLnBrk="1" hangingPunct="1"/>
            <a:endParaRPr lang="en-US" altLang="da-DK" noProof="0" dirty="0"/>
          </a:p>
          <a:p>
            <a:pPr eaLnBrk="1" hangingPunct="1"/>
            <a:endParaRPr lang="en-US" altLang="da-DK" noProof="0" dirty="0"/>
          </a:p>
          <a:p>
            <a:pPr eaLnBrk="1" hangingPunct="1"/>
            <a:endParaRPr lang="en-US" altLang="da-DK" noProof="0" dirty="0"/>
          </a:p>
          <a:p>
            <a:pPr eaLnBrk="1" hangingPunct="1"/>
            <a:r>
              <a:rPr lang="en-US" altLang="da-DK" noProof="0" dirty="0"/>
              <a:t>In our course – two </a:t>
            </a:r>
            <a:r>
              <a:rPr lang="en-US" altLang="da-DK" b="1" noProof="0" dirty="0"/>
              <a:t>black box </a:t>
            </a:r>
            <a:r>
              <a:rPr lang="en-US" altLang="da-DK" noProof="0" dirty="0"/>
              <a:t>techniques:</a:t>
            </a:r>
          </a:p>
          <a:p>
            <a:pPr lvl="1" eaLnBrk="1" hangingPunct="1"/>
            <a:r>
              <a:rPr lang="en-US" altLang="da-DK" noProof="0" dirty="0"/>
              <a:t>Equivalence class partitioning (EC)</a:t>
            </a:r>
          </a:p>
          <a:p>
            <a:pPr lvl="1" eaLnBrk="1" hangingPunct="1"/>
            <a:r>
              <a:rPr lang="en-US" altLang="da-DK" noProof="0" dirty="0"/>
              <a:t>Boundary value analysis (which is actually associated with EC)</a:t>
            </a:r>
          </a:p>
        </p:txBody>
      </p:sp>
      <p:graphicFrame>
        <p:nvGraphicFramePr>
          <p:cNvPr id="12296" name="Object 7"/>
          <p:cNvGraphicFramePr>
            <a:graphicFrameLocks noChangeAspect="1"/>
          </p:cNvGraphicFramePr>
          <p:nvPr>
            <p:extLst>
              <p:ext uri="{D42A27DB-BD31-4B8C-83A1-F6EECF244321}">
                <p14:modId xmlns:p14="http://schemas.microsoft.com/office/powerpoint/2010/main" val="96266077"/>
              </p:ext>
            </p:extLst>
          </p:nvPr>
        </p:nvGraphicFramePr>
        <p:xfrm>
          <a:off x="2057400" y="1499241"/>
          <a:ext cx="6380488" cy="2653659"/>
        </p:xfrm>
        <a:graphic>
          <a:graphicData uri="http://schemas.openxmlformats.org/presentationml/2006/ole">
            <mc:AlternateContent xmlns:mc="http://schemas.openxmlformats.org/markup-compatibility/2006">
              <mc:Choice xmlns:v="urn:schemas-microsoft-com:vml" Requires="v">
                <p:oleObj name="Paint Shop Pro Image" r:id="rId2" imgW="6380488" imgH="2653659" progId="PaintShopPro">
                  <p:embed/>
                </p:oleObj>
              </mc:Choice>
              <mc:Fallback>
                <p:oleObj name="Paint Shop Pro Image" r:id="rId2" imgW="6380488" imgH="2653659" progId="PaintShopPro">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499241"/>
                        <a:ext cx="6380488" cy="265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10</a:t>
            </a:fld>
            <a:endParaRPr lang="en-US"/>
          </a:p>
        </p:txBody>
      </p:sp>
    </p:spTree>
    <p:extLst>
      <p:ext uri="{BB962C8B-B14F-4D97-AF65-F5344CB8AC3E}">
        <p14:creationId xmlns:p14="http://schemas.microsoft.com/office/powerpoint/2010/main" val="181668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ctrTitle"/>
          </p:nvPr>
        </p:nvSpPr>
        <p:spPr>
          <a:xfrm>
            <a:off x="304800" y="1775355"/>
            <a:ext cx="8610600" cy="1225021"/>
          </a:xfrm>
        </p:spPr>
        <p:txBody>
          <a:bodyPr/>
          <a:lstStyle/>
          <a:p>
            <a:r>
              <a:rPr lang="en-US" altLang="da-DK" noProof="0" dirty="0"/>
              <a:t>Equivalence Class Partitioning</a:t>
            </a:r>
            <a:br>
              <a:rPr lang="en-US" altLang="da-DK" noProof="0" dirty="0"/>
            </a:br>
            <a:r>
              <a:rPr lang="en-US" altLang="da-DK" noProof="0" dirty="0"/>
              <a:t>(Da: </a:t>
            </a:r>
            <a:r>
              <a:rPr lang="en-US" altLang="da-DK" noProof="0" dirty="0" err="1"/>
              <a:t>Ækvivalensklassepartitionering</a:t>
            </a:r>
            <a:r>
              <a:rPr lang="en-US" altLang="da-DK" noProof="0" dirty="0"/>
              <a:t>)</a:t>
            </a:r>
          </a:p>
        </p:txBody>
      </p:sp>
      <p:sp>
        <p:nvSpPr>
          <p:cNvPr id="13317" name="Rectangle 5"/>
          <p:cNvSpPr>
            <a:spLocks noGrp="1" noChangeArrowheads="1"/>
          </p:cNvSpPr>
          <p:nvPr>
            <p:ph type="subTitle" idx="1"/>
          </p:nvPr>
        </p:nvSpPr>
        <p:spPr/>
        <p:txBody>
          <a:bodyPr/>
          <a:lstStyle/>
          <a:p>
            <a:r>
              <a:rPr lang="en-US" altLang="da-DK" noProof="0" dirty="0"/>
              <a:t>Often just called EC testing…</a:t>
            </a:r>
          </a:p>
        </p:txBody>
      </p:sp>
    </p:spTree>
    <p:extLst>
      <p:ext uri="{BB962C8B-B14F-4D97-AF65-F5344CB8AC3E}">
        <p14:creationId xmlns:p14="http://schemas.microsoft.com/office/powerpoint/2010/main" val="4062807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r>
              <a:rPr lang="en-US" altLang="da-DK" noProof="0" dirty="0"/>
              <a:t>Consider</a:t>
            </a:r>
          </a:p>
        </p:txBody>
      </p:sp>
      <p:sp>
        <p:nvSpPr>
          <p:cNvPr id="14341" name="Rectangle 3"/>
          <p:cNvSpPr>
            <a:spLocks noGrp="1" noChangeArrowheads="1"/>
          </p:cNvSpPr>
          <p:nvPr>
            <p:ph type="body" idx="1"/>
          </p:nvPr>
        </p:nvSpPr>
        <p:spPr/>
        <p:txBody>
          <a:bodyPr/>
          <a:lstStyle/>
          <a:p>
            <a:r>
              <a:rPr lang="en-US" altLang="da-DK" noProof="0" dirty="0" err="1"/>
              <a:t>Math.abs</a:t>
            </a:r>
            <a:r>
              <a:rPr lang="en-US" altLang="da-DK" noProof="0" dirty="0"/>
              <a:t>(x): Absolute value of x; </a:t>
            </a:r>
          </a:p>
          <a:p>
            <a:pPr lvl="1"/>
            <a:r>
              <a:rPr lang="en-US" altLang="da-DK" dirty="0"/>
              <a:t>Examples: 	</a:t>
            </a:r>
            <a:r>
              <a:rPr lang="en-US" altLang="da-DK" noProof="0" dirty="0"/>
              <a:t>abs(-2) = 2; abs(7) = 7;</a:t>
            </a:r>
          </a:p>
          <a:p>
            <a:pPr lvl="1"/>
            <a:r>
              <a:rPr lang="en-US" altLang="da-DK" noProof="0" dirty="0"/>
              <a:t>If x is not negative, return x.</a:t>
            </a:r>
          </a:p>
          <a:p>
            <a:pPr lvl="1"/>
            <a:r>
              <a:rPr lang="en-US" altLang="da-DK" noProof="0" dirty="0"/>
              <a:t>If x is negative, return the negation of x.</a:t>
            </a:r>
          </a:p>
          <a:p>
            <a:endParaRPr lang="en-US" altLang="da-DK" noProof="0" dirty="0"/>
          </a:p>
          <a:p>
            <a:r>
              <a:rPr lang="en-US" altLang="da-DK" noProof="0" dirty="0"/>
              <a:t>Will these five test cases ensure a reliable implementation?</a:t>
            </a:r>
          </a:p>
        </p:txBody>
      </p:sp>
      <p:graphicFrame>
        <p:nvGraphicFramePr>
          <p:cNvPr id="14342" name="Object 4"/>
          <p:cNvGraphicFramePr>
            <a:graphicFrameLocks noGrp="1" noChangeAspect="1"/>
          </p:cNvGraphicFramePr>
          <p:nvPr>
            <p:ph sz="half" idx="4294967295"/>
            <p:extLst>
              <p:ext uri="{D42A27DB-BD31-4B8C-83A1-F6EECF244321}">
                <p14:modId xmlns:p14="http://schemas.microsoft.com/office/powerpoint/2010/main" val="774912891"/>
              </p:ext>
            </p:extLst>
          </p:nvPr>
        </p:nvGraphicFramePr>
        <p:xfrm>
          <a:off x="3527473" y="3473359"/>
          <a:ext cx="3482927" cy="1746341"/>
        </p:xfrm>
        <a:graphic>
          <a:graphicData uri="http://schemas.openxmlformats.org/presentationml/2006/ole">
            <mc:AlternateContent xmlns:mc="http://schemas.openxmlformats.org/markup-compatibility/2006">
              <mc:Choice xmlns:v="urn:schemas-microsoft-com:vml" Requires="v">
                <p:oleObj name="Paint Shop Pro Image" r:id="rId2" imgW="3482927" imgH="1746341" progId="PaintShopPro">
                  <p:embed/>
                </p:oleObj>
              </mc:Choice>
              <mc:Fallback>
                <p:oleObj name="Paint Shop Pro Image" r:id="rId2" imgW="3482927" imgH="1746341" progId="PaintShopPro">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473" y="3473359"/>
                        <a:ext cx="3482927" cy="1746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12</a:t>
            </a:fld>
            <a:endParaRPr lang="en-US"/>
          </a:p>
        </p:txBody>
      </p:sp>
    </p:spTree>
    <p:extLst>
      <p:ext uri="{BB962C8B-B14F-4D97-AF65-F5344CB8AC3E}">
        <p14:creationId xmlns:p14="http://schemas.microsoft.com/office/powerpoint/2010/main" val="979205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US" altLang="da-DK" noProof="0" dirty="0"/>
              <a:t>Two problems</a:t>
            </a:r>
          </a:p>
        </p:txBody>
      </p:sp>
      <p:sp>
        <p:nvSpPr>
          <p:cNvPr id="15365" name="Rectangle 3"/>
          <p:cNvSpPr>
            <a:spLocks noGrp="1" noChangeArrowheads="1"/>
          </p:cNvSpPr>
          <p:nvPr>
            <p:ph type="body" sz="half" idx="1"/>
          </p:nvPr>
        </p:nvSpPr>
        <p:spPr/>
        <p:txBody>
          <a:bodyPr/>
          <a:lstStyle/>
          <a:p>
            <a:r>
              <a:rPr lang="en-US" altLang="da-DK" sz="2400" noProof="0" dirty="0"/>
              <a:t>A) what is the probability that x=38 will find a defect that x=37 did not expose?</a:t>
            </a:r>
          </a:p>
          <a:p>
            <a:endParaRPr lang="en-US" altLang="da-DK" sz="2400" noProof="0" dirty="0"/>
          </a:p>
          <a:p>
            <a:endParaRPr lang="en-US" altLang="da-DK" sz="2400" noProof="0" dirty="0"/>
          </a:p>
          <a:p>
            <a:r>
              <a:rPr lang="en-US" altLang="da-DK" sz="2400" noProof="0" dirty="0"/>
              <a:t>B) what is the probability that there will be a defect in handling negative x?</a:t>
            </a:r>
          </a:p>
        </p:txBody>
      </p:sp>
      <p:graphicFrame>
        <p:nvGraphicFramePr>
          <p:cNvPr id="15366" name="Object 4"/>
          <p:cNvGraphicFramePr>
            <a:graphicFrameLocks noGrp="1" noChangeAspect="1"/>
          </p:cNvGraphicFramePr>
          <p:nvPr>
            <p:ph sz="quarter" idx="2"/>
            <p:extLst>
              <p:ext uri="{D42A27DB-BD31-4B8C-83A1-F6EECF244321}">
                <p14:modId xmlns:p14="http://schemas.microsoft.com/office/powerpoint/2010/main" val="1497481929"/>
              </p:ext>
            </p:extLst>
          </p:nvPr>
        </p:nvGraphicFramePr>
        <p:xfrm>
          <a:off x="4926014" y="1334824"/>
          <a:ext cx="3482927" cy="1746341"/>
        </p:xfrm>
        <a:graphic>
          <a:graphicData uri="http://schemas.openxmlformats.org/presentationml/2006/ole">
            <mc:AlternateContent xmlns:mc="http://schemas.openxmlformats.org/markup-compatibility/2006">
              <mc:Choice xmlns:v="urn:schemas-microsoft-com:vml" Requires="v">
                <p:oleObj name="Paint Shop Pro Image" r:id="rId2" imgW="3482927" imgH="1746341" progId="PaintShopPro">
                  <p:embed/>
                </p:oleObj>
              </mc:Choice>
              <mc:Fallback>
                <p:oleObj name="Paint Shop Pro Image" r:id="rId2" imgW="3482927" imgH="1746341" progId="PaintShopPro">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014" y="1334824"/>
                        <a:ext cx="3482927" cy="1746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6"/>
          <p:cNvGraphicFramePr>
            <a:graphicFrameLocks noGrp="1" noChangeAspect="1"/>
          </p:cNvGraphicFramePr>
          <p:nvPr>
            <p:ph sz="quarter" idx="3"/>
            <p:extLst>
              <p:ext uri="{D42A27DB-BD31-4B8C-83A1-F6EECF244321}">
                <p14:modId xmlns:p14="http://schemas.microsoft.com/office/powerpoint/2010/main" val="4081259690"/>
              </p:ext>
            </p:extLst>
          </p:nvPr>
        </p:nvGraphicFramePr>
        <p:xfrm>
          <a:off x="838200" y="4838700"/>
          <a:ext cx="7493000" cy="406136"/>
        </p:xfrm>
        <a:graphic>
          <a:graphicData uri="http://schemas.openxmlformats.org/presentationml/2006/ole">
            <mc:AlternateContent xmlns:mc="http://schemas.openxmlformats.org/markup-compatibility/2006">
              <mc:Choice xmlns:v="urn:schemas-microsoft-com:vml" Requires="v">
                <p:oleObj name="Paint Shop Pro Image" r:id="rId4" imgW="4536585" imgH="293001" progId="PaintShopPro">
                  <p:embed/>
                </p:oleObj>
              </mc:Choice>
              <mc:Fallback>
                <p:oleObj name="Paint Shop Pro Image" r:id="rId4" imgW="4536585" imgH="293001" progId="PaintShopPro">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838700"/>
                        <a:ext cx="7493000" cy="406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E24F1E58-3516-4324-86D5-5F51CE02DA4B}" type="slidenum">
              <a:rPr lang="en-US" smtClean="0"/>
              <a:pPr>
                <a:defRPr/>
              </a:pPr>
              <a:t>13</a:t>
            </a:fld>
            <a:endParaRPr lang="en-US"/>
          </a:p>
        </p:txBody>
      </p:sp>
    </p:spTree>
    <p:extLst>
      <p:ext uri="{BB962C8B-B14F-4D97-AF65-F5344CB8AC3E}">
        <p14:creationId xmlns:p14="http://schemas.microsoft.com/office/powerpoint/2010/main" val="310615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r>
              <a:rPr lang="en-US" altLang="da-DK" noProof="0" dirty="0"/>
              <a:t>Core insight</a:t>
            </a:r>
          </a:p>
        </p:txBody>
      </p:sp>
      <p:sp>
        <p:nvSpPr>
          <p:cNvPr id="16389" name="Rectangle 3"/>
          <p:cNvSpPr>
            <a:spLocks noGrp="1" noChangeArrowheads="1"/>
          </p:cNvSpPr>
          <p:nvPr>
            <p:ph type="body" idx="1"/>
          </p:nvPr>
        </p:nvSpPr>
        <p:spPr/>
        <p:txBody>
          <a:bodyPr/>
          <a:lstStyle/>
          <a:p>
            <a:r>
              <a:rPr lang="en-US" altLang="da-DK" i="1" noProof="0" dirty="0"/>
              <a:t>We can find a </a:t>
            </a:r>
            <a:r>
              <a:rPr lang="en-US" altLang="da-DK" b="1" i="1" noProof="0" dirty="0"/>
              <a:t>single</a:t>
            </a:r>
            <a:r>
              <a:rPr lang="en-US" altLang="da-DK" i="1" noProof="0" dirty="0"/>
              <a:t> input value that represents a </a:t>
            </a:r>
            <a:r>
              <a:rPr lang="en-US" altLang="da-DK" b="1" i="1" noProof="0" dirty="0"/>
              <a:t>large set of values </a:t>
            </a:r>
            <a:r>
              <a:rPr lang="en-US" altLang="da-DK" i="1" noProof="0" dirty="0"/>
              <a:t>when it comes to finding defects!</a:t>
            </a:r>
          </a:p>
          <a:p>
            <a:endParaRPr lang="en-US" altLang="da-DK" i="1" dirty="0"/>
          </a:p>
          <a:p>
            <a:endParaRPr lang="en-US" altLang="da-DK" i="1" noProof="0" dirty="0"/>
          </a:p>
          <a:p>
            <a:endParaRPr lang="en-US" altLang="da-DK" i="1" dirty="0"/>
          </a:p>
          <a:p>
            <a:endParaRPr lang="en-US" altLang="da-DK" i="1" noProof="0" dirty="0"/>
          </a:p>
          <a:p>
            <a:endParaRPr lang="en-US" altLang="da-DK" i="1" dirty="0"/>
          </a:p>
          <a:p>
            <a:endParaRPr lang="en-US" altLang="da-DK" i="1" noProof="0" dirty="0"/>
          </a:p>
          <a:p>
            <a:endParaRPr lang="en-US" altLang="da-DK" i="1" dirty="0"/>
          </a:p>
          <a:p>
            <a:r>
              <a:rPr lang="en-US" altLang="da-DK" i="1" noProof="0" dirty="0"/>
              <a:t>So – we only need </a:t>
            </a:r>
            <a:r>
              <a:rPr lang="en-US" altLang="da-DK" b="1" i="1" noProof="0" dirty="0"/>
              <a:t>one test case</a:t>
            </a:r>
            <a:r>
              <a:rPr lang="en-US" altLang="da-DK" i="1" dirty="0"/>
              <a:t> representing that set</a:t>
            </a:r>
            <a:endParaRPr lang="en-US" altLang="da-DK" i="1" noProof="0" dirty="0"/>
          </a:p>
          <a:p>
            <a:endParaRPr lang="en-US" altLang="da-DK" i="1" noProof="0" dirty="0"/>
          </a:p>
          <a:p>
            <a:endParaRPr lang="en-US" altLang="da-DK" i="1" noProof="0" dirty="0"/>
          </a:p>
          <a:p>
            <a:endParaRPr lang="en-US" altLang="da-DK" i="1" noProof="0" dirty="0"/>
          </a:p>
          <a:p>
            <a:endParaRPr lang="en-US" altLang="da-DK" i="1" noProof="0" dirty="0"/>
          </a:p>
          <a:p>
            <a:endParaRPr lang="en-US" altLang="da-DK" i="1" noProof="0" dirty="0"/>
          </a:p>
        </p:txBody>
      </p:sp>
      <p:graphicFrame>
        <p:nvGraphicFramePr>
          <p:cNvPr id="16390" name="Object 4"/>
          <p:cNvGraphicFramePr>
            <a:graphicFrameLocks noGrp="1" noChangeAspect="1"/>
          </p:cNvGraphicFramePr>
          <p:nvPr>
            <p:ph sz="half" idx="4294967295"/>
            <p:extLst>
              <p:ext uri="{D42A27DB-BD31-4B8C-83A1-F6EECF244321}">
                <p14:modId xmlns:p14="http://schemas.microsoft.com/office/powerpoint/2010/main" val="3997423068"/>
              </p:ext>
            </p:extLst>
          </p:nvPr>
        </p:nvGraphicFramePr>
        <p:xfrm>
          <a:off x="862013" y="1943100"/>
          <a:ext cx="7633171" cy="1697561"/>
        </p:xfrm>
        <a:graphic>
          <a:graphicData uri="http://schemas.openxmlformats.org/presentationml/2006/ole">
            <mc:AlternateContent xmlns:mc="http://schemas.openxmlformats.org/markup-compatibility/2006">
              <mc:Choice xmlns:v="urn:schemas-microsoft-com:vml" Requires="v">
                <p:oleObj name="Paint Shop Pro Image" r:id="rId2" imgW="6360976" imgH="1414634" progId="PaintShopPro">
                  <p:embed/>
                </p:oleObj>
              </mc:Choice>
              <mc:Fallback>
                <p:oleObj name="Paint Shop Pro Image" r:id="rId2" imgW="6360976" imgH="1414634" progId="PaintShopPro">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3" y="1943100"/>
                        <a:ext cx="7633171" cy="169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14</a:t>
            </a:fld>
            <a:endParaRPr lang="en-US"/>
          </a:p>
        </p:txBody>
      </p:sp>
      <p:sp>
        <p:nvSpPr>
          <p:cNvPr id="5" name="Rectangle 4">
            <a:extLst>
              <a:ext uri="{FF2B5EF4-FFF2-40B4-BE49-F238E27FC236}">
                <a16:creationId xmlns:a16="http://schemas.microsoft.com/office/drawing/2014/main" id="{DB9A7FB7-AD19-4C22-AE99-CF3C09BE969A}"/>
              </a:ext>
            </a:extLst>
          </p:cNvPr>
          <p:cNvSpPr/>
          <p:nvPr/>
        </p:nvSpPr>
        <p:spPr>
          <a:xfrm>
            <a:off x="2590800" y="3695700"/>
            <a:ext cx="4343400" cy="8382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da-DK" sz="2400" dirty="0"/>
              <a:t>An EC is a (sub)set of all inputs. </a:t>
            </a:r>
            <a:br>
              <a:rPr lang="da-DK" sz="2400" dirty="0"/>
            </a:br>
            <a:r>
              <a:rPr lang="da-DK" sz="2400" dirty="0"/>
              <a:t>Da: Delmængde</a:t>
            </a:r>
            <a:endParaRPr lang="en-US" sz="2400" dirty="0"/>
          </a:p>
        </p:txBody>
      </p:sp>
    </p:spTree>
    <p:extLst>
      <p:ext uri="{BB962C8B-B14F-4D97-AF65-F5344CB8AC3E}">
        <p14:creationId xmlns:p14="http://schemas.microsoft.com/office/powerpoint/2010/main" val="1878736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r>
              <a:rPr lang="en-US" altLang="da-DK" noProof="0" dirty="0"/>
              <a:t>For </a:t>
            </a:r>
            <a:r>
              <a:rPr lang="en-US" altLang="da-DK" noProof="0" dirty="0" err="1"/>
              <a:t>Math.abs</a:t>
            </a:r>
            <a:endParaRPr lang="en-US" altLang="da-DK" noProof="0" dirty="0"/>
          </a:p>
        </p:txBody>
      </p:sp>
      <p:sp>
        <p:nvSpPr>
          <p:cNvPr id="17413" name="Rectangle 3"/>
          <p:cNvSpPr>
            <a:spLocks noGrp="1" noChangeArrowheads="1"/>
          </p:cNvSpPr>
          <p:nvPr>
            <p:ph type="body" idx="1"/>
          </p:nvPr>
        </p:nvSpPr>
        <p:spPr/>
        <p:txBody>
          <a:bodyPr/>
          <a:lstStyle/>
          <a:p>
            <a:r>
              <a:rPr lang="en-US" altLang="da-DK" noProof="0" dirty="0"/>
              <a:t>ECs are subsets of the </a:t>
            </a:r>
            <a:r>
              <a:rPr lang="en-US" altLang="da-DK" i="1" noProof="0" dirty="0"/>
              <a:t>full input set.</a:t>
            </a:r>
          </a:p>
        </p:txBody>
      </p:sp>
      <p:sp>
        <p:nvSpPr>
          <p:cNvPr id="17414" name="Oval 4"/>
          <p:cNvSpPr>
            <a:spLocks noChangeArrowheads="1"/>
          </p:cNvSpPr>
          <p:nvPr/>
        </p:nvSpPr>
        <p:spPr bwMode="auto">
          <a:xfrm>
            <a:off x="533400" y="1697303"/>
            <a:ext cx="4630738" cy="2133864"/>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da-DK">
              <a:solidFill>
                <a:schemeClr val="tx1"/>
              </a:solidFill>
            </a:endParaRPr>
          </a:p>
        </p:txBody>
      </p:sp>
      <p:sp>
        <p:nvSpPr>
          <p:cNvPr id="17415" name="Oval 5"/>
          <p:cNvSpPr>
            <a:spLocks noChangeArrowheads="1"/>
          </p:cNvSpPr>
          <p:nvPr/>
        </p:nvSpPr>
        <p:spPr bwMode="auto">
          <a:xfrm>
            <a:off x="4183063" y="2501636"/>
            <a:ext cx="88900" cy="74083"/>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da-DK">
              <a:solidFill>
                <a:schemeClr val="tx1"/>
              </a:solidFill>
            </a:endParaRPr>
          </a:p>
        </p:txBody>
      </p:sp>
      <p:sp>
        <p:nvSpPr>
          <p:cNvPr id="17416" name="Oval 6"/>
          <p:cNvSpPr>
            <a:spLocks noChangeArrowheads="1"/>
          </p:cNvSpPr>
          <p:nvPr/>
        </p:nvSpPr>
        <p:spPr bwMode="auto">
          <a:xfrm>
            <a:off x="3932238" y="2923646"/>
            <a:ext cx="88900" cy="74083"/>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da-DK">
              <a:solidFill>
                <a:schemeClr val="tx1"/>
              </a:solidFill>
            </a:endParaRPr>
          </a:p>
        </p:txBody>
      </p:sp>
      <p:sp>
        <p:nvSpPr>
          <p:cNvPr id="17417" name="Oval 7"/>
          <p:cNvSpPr>
            <a:spLocks noChangeArrowheads="1"/>
          </p:cNvSpPr>
          <p:nvPr/>
        </p:nvSpPr>
        <p:spPr bwMode="auto">
          <a:xfrm>
            <a:off x="1736725" y="2202657"/>
            <a:ext cx="88900" cy="74083"/>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da-DK">
              <a:solidFill>
                <a:schemeClr val="tx1"/>
              </a:solidFill>
            </a:endParaRPr>
          </a:p>
        </p:txBody>
      </p:sp>
      <p:sp>
        <p:nvSpPr>
          <p:cNvPr id="17418" name="Oval 8"/>
          <p:cNvSpPr>
            <a:spLocks noChangeArrowheads="1"/>
          </p:cNvSpPr>
          <p:nvPr/>
        </p:nvSpPr>
        <p:spPr bwMode="auto">
          <a:xfrm>
            <a:off x="1512888" y="2922324"/>
            <a:ext cx="88900" cy="74083"/>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da-DK">
              <a:solidFill>
                <a:schemeClr val="tx1"/>
              </a:solidFill>
            </a:endParaRPr>
          </a:p>
        </p:txBody>
      </p:sp>
      <p:sp>
        <p:nvSpPr>
          <p:cNvPr id="17419" name="Text Box 9"/>
          <p:cNvSpPr txBox="1">
            <a:spLocks noChangeArrowheads="1"/>
          </p:cNvSpPr>
          <p:nvPr/>
        </p:nvSpPr>
        <p:spPr bwMode="auto">
          <a:xfrm>
            <a:off x="3908425" y="3005667"/>
            <a:ext cx="4876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da-DK" sz="1400">
                <a:solidFill>
                  <a:schemeClr val="tx1"/>
                </a:solidFill>
              </a:rPr>
              <a:t>+37</a:t>
            </a:r>
          </a:p>
        </p:txBody>
      </p:sp>
      <p:sp>
        <p:nvSpPr>
          <p:cNvPr id="17420" name="Text Box 10"/>
          <p:cNvSpPr txBox="1">
            <a:spLocks noChangeArrowheads="1"/>
          </p:cNvSpPr>
          <p:nvPr/>
        </p:nvSpPr>
        <p:spPr bwMode="auto">
          <a:xfrm>
            <a:off x="1638300" y="2271448"/>
            <a:ext cx="442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da-DK" sz="1400">
                <a:solidFill>
                  <a:schemeClr val="tx1"/>
                </a:solidFill>
              </a:rPr>
              <a:t>-42</a:t>
            </a:r>
          </a:p>
        </p:txBody>
      </p:sp>
      <p:sp>
        <p:nvSpPr>
          <p:cNvPr id="17421" name="Text Box 11"/>
          <p:cNvSpPr txBox="1">
            <a:spLocks noChangeArrowheads="1"/>
          </p:cNvSpPr>
          <p:nvPr/>
        </p:nvSpPr>
        <p:spPr bwMode="auto">
          <a:xfrm>
            <a:off x="4230689" y="2547938"/>
            <a:ext cx="4876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da-DK" sz="1400">
                <a:solidFill>
                  <a:schemeClr val="tx1"/>
                </a:solidFill>
              </a:rPr>
              <a:t>+39</a:t>
            </a:r>
          </a:p>
        </p:txBody>
      </p:sp>
      <p:sp>
        <p:nvSpPr>
          <p:cNvPr id="17422" name="Text Box 12"/>
          <p:cNvSpPr txBox="1">
            <a:spLocks noChangeArrowheads="1"/>
          </p:cNvSpPr>
          <p:nvPr/>
        </p:nvSpPr>
        <p:spPr bwMode="auto">
          <a:xfrm>
            <a:off x="1196975" y="3012282"/>
            <a:ext cx="10390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da-DK" sz="1400">
                <a:solidFill>
                  <a:schemeClr val="tx1"/>
                </a:solidFill>
              </a:rPr>
              <a:t>-92431523</a:t>
            </a:r>
          </a:p>
        </p:txBody>
      </p:sp>
      <p:sp>
        <p:nvSpPr>
          <p:cNvPr id="17423" name="Line 13"/>
          <p:cNvSpPr>
            <a:spLocks noChangeShapeType="1"/>
          </p:cNvSpPr>
          <p:nvPr/>
        </p:nvSpPr>
        <p:spPr bwMode="auto">
          <a:xfrm flipV="1">
            <a:off x="2443163" y="1718469"/>
            <a:ext cx="831850" cy="208491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4" name="Text Box 14"/>
          <p:cNvSpPr txBox="1">
            <a:spLocks noChangeArrowheads="1"/>
          </p:cNvSpPr>
          <p:nvPr/>
        </p:nvSpPr>
        <p:spPr bwMode="auto">
          <a:xfrm>
            <a:off x="1470025" y="3745178"/>
            <a:ext cx="7104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da-DK" sz="1800">
                <a:solidFill>
                  <a:schemeClr val="tx1"/>
                </a:solidFill>
              </a:rPr>
              <a:t>EC-1</a:t>
            </a:r>
          </a:p>
        </p:txBody>
      </p:sp>
      <p:sp>
        <p:nvSpPr>
          <p:cNvPr id="17425" name="Text Box 15"/>
          <p:cNvSpPr txBox="1">
            <a:spLocks noChangeArrowheads="1"/>
          </p:cNvSpPr>
          <p:nvPr/>
        </p:nvSpPr>
        <p:spPr bwMode="auto">
          <a:xfrm>
            <a:off x="2727325" y="3849688"/>
            <a:ext cx="7104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da-DK" sz="1800">
                <a:solidFill>
                  <a:schemeClr val="tx1"/>
                </a:solidFill>
              </a:rPr>
              <a:t>EC-2</a:t>
            </a:r>
          </a:p>
        </p:txBody>
      </p:sp>
      <p:graphicFrame>
        <p:nvGraphicFramePr>
          <p:cNvPr id="17426" name="Object 18"/>
          <p:cNvGraphicFramePr>
            <a:graphicFrameLocks noGrp="1" noChangeAspect="1"/>
          </p:cNvGraphicFramePr>
          <p:nvPr>
            <p:ph sz="half" idx="4294967295"/>
          </p:nvPr>
        </p:nvGraphicFramePr>
        <p:xfrm>
          <a:off x="5173664" y="3439584"/>
          <a:ext cx="3482975" cy="1455208"/>
        </p:xfrm>
        <a:graphic>
          <a:graphicData uri="http://schemas.openxmlformats.org/presentationml/2006/ole">
            <mc:AlternateContent xmlns:mc="http://schemas.openxmlformats.org/markup-compatibility/2006">
              <mc:Choice xmlns:v="urn:schemas-microsoft-com:vml" Requires="v">
                <p:oleObj name="Paint Shop Pro Image" r:id="rId2" imgW="3482927" imgH="1746341" progId="PaintShopPro">
                  <p:embed/>
                </p:oleObj>
              </mc:Choice>
              <mc:Fallback>
                <p:oleObj name="Paint Shop Pro Image" r:id="rId2" imgW="3482927" imgH="1746341" progId="PaintShopPro">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664" y="3439584"/>
                        <a:ext cx="3482975" cy="1455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27" name="Line 20"/>
          <p:cNvSpPr>
            <a:spLocks noChangeShapeType="1"/>
          </p:cNvSpPr>
          <p:nvPr/>
        </p:nvSpPr>
        <p:spPr bwMode="auto">
          <a:xfrm flipV="1">
            <a:off x="5164139" y="4155282"/>
            <a:ext cx="2168525" cy="79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8" name="Line 21"/>
          <p:cNvSpPr>
            <a:spLocks noChangeShapeType="1"/>
          </p:cNvSpPr>
          <p:nvPr/>
        </p:nvSpPr>
        <p:spPr bwMode="auto">
          <a:xfrm flipV="1">
            <a:off x="5194301" y="4359011"/>
            <a:ext cx="2168525" cy="79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9" name="Line 22"/>
          <p:cNvSpPr>
            <a:spLocks noChangeShapeType="1"/>
          </p:cNvSpPr>
          <p:nvPr/>
        </p:nvSpPr>
        <p:spPr bwMode="auto">
          <a:xfrm flipV="1">
            <a:off x="5119689" y="4556125"/>
            <a:ext cx="2168525" cy="79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0" name="Line 23"/>
          <p:cNvSpPr>
            <a:spLocks noChangeShapeType="1"/>
          </p:cNvSpPr>
          <p:nvPr/>
        </p:nvSpPr>
        <p:spPr bwMode="auto">
          <a:xfrm flipV="1">
            <a:off x="5257801" y="4767792"/>
            <a:ext cx="2168525" cy="79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1" name="Text Box 24"/>
          <p:cNvSpPr txBox="1">
            <a:spLocks noChangeArrowheads="1"/>
          </p:cNvSpPr>
          <p:nvPr/>
        </p:nvSpPr>
        <p:spPr bwMode="auto">
          <a:xfrm>
            <a:off x="5170489" y="4851136"/>
            <a:ext cx="22300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da-DK" sz="1600" dirty="0">
                <a:solidFill>
                  <a:schemeClr val="tx1"/>
                </a:solidFill>
              </a:rPr>
              <a:t>X = - 42                |  42</a:t>
            </a:r>
          </a:p>
        </p:txBody>
      </p:sp>
      <p:sp>
        <p:nvSpPr>
          <p:cNvPr id="24" name="Rectangle 23"/>
          <p:cNvSpPr/>
          <p:nvPr/>
        </p:nvSpPr>
        <p:spPr>
          <a:xfrm>
            <a:off x="5207000" y="4867011"/>
            <a:ext cx="3398838" cy="322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15</a:t>
            </a:fld>
            <a:endParaRPr lang="en-US"/>
          </a:p>
        </p:txBody>
      </p:sp>
    </p:spTree>
    <p:extLst>
      <p:ext uri="{BB962C8B-B14F-4D97-AF65-F5344CB8AC3E}">
        <p14:creationId xmlns:p14="http://schemas.microsoft.com/office/powerpoint/2010/main" val="3592719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n-US" altLang="da-DK" noProof="0" dirty="0"/>
              <a:t>The argumentation</a:t>
            </a:r>
          </a:p>
        </p:txBody>
      </p:sp>
      <p:sp>
        <p:nvSpPr>
          <p:cNvPr id="18437" name="Rectangle 3"/>
          <p:cNvSpPr>
            <a:spLocks noGrp="1" noChangeArrowheads="1"/>
          </p:cNvSpPr>
          <p:nvPr>
            <p:ph type="body" idx="1"/>
          </p:nvPr>
        </p:nvSpPr>
        <p:spPr/>
        <p:txBody>
          <a:bodyPr/>
          <a:lstStyle/>
          <a:p>
            <a:r>
              <a:rPr lang="en-US" altLang="da-DK" noProof="0" dirty="0"/>
              <a:t>The specification will force an implementation where (most likely!) all </a:t>
            </a:r>
            <a:r>
              <a:rPr lang="en-US" altLang="da-DK" i="1" noProof="0" dirty="0"/>
              <a:t>positive</a:t>
            </a:r>
            <a:r>
              <a:rPr lang="en-US" altLang="da-DK" noProof="0" dirty="0"/>
              <a:t> arguments are treated by one code fragment and all </a:t>
            </a:r>
            <a:r>
              <a:rPr lang="en-US" altLang="da-DK" i="1" noProof="0" dirty="0"/>
              <a:t>negative </a:t>
            </a:r>
            <a:r>
              <a:rPr lang="en-US" altLang="da-DK" noProof="0" dirty="0"/>
              <a:t>arguments by another.</a:t>
            </a:r>
          </a:p>
          <a:p>
            <a:pPr lvl="1"/>
            <a:r>
              <a:rPr lang="en-US" altLang="da-DK" noProof="0" dirty="0"/>
              <a:t>Thus we </a:t>
            </a:r>
            <a:r>
              <a:rPr lang="en-US" altLang="da-DK" i="1" noProof="0" dirty="0"/>
              <a:t>only need two test cases</a:t>
            </a:r>
            <a:r>
              <a:rPr lang="en-US" altLang="da-DK" noProof="0" dirty="0"/>
              <a:t>: </a:t>
            </a:r>
          </a:p>
          <a:p>
            <a:pPr lvl="2"/>
            <a:r>
              <a:rPr lang="en-US" altLang="da-DK" noProof="0" dirty="0"/>
              <a:t>1) one that tests the positive argument handling code</a:t>
            </a:r>
          </a:p>
          <a:p>
            <a:pPr lvl="2"/>
            <a:r>
              <a:rPr lang="en-US" altLang="da-DK" noProof="0" dirty="0"/>
              <a:t>2) one that tests the negative argument handling code</a:t>
            </a:r>
          </a:p>
          <a:p>
            <a:endParaRPr lang="en-US" altLang="da-DK" noProof="0" dirty="0"/>
          </a:p>
          <a:p>
            <a:r>
              <a:rPr lang="en-US" altLang="da-DK" noProof="0" dirty="0"/>
              <a:t>For 1) x=37 is just as good as x=1232, etc. Thus we simply </a:t>
            </a:r>
            <a:r>
              <a:rPr lang="en-US" altLang="da-DK" i="1" noProof="0" dirty="0"/>
              <a:t>select a representative element</a:t>
            </a:r>
            <a:r>
              <a:rPr lang="en-US" altLang="da-DK" noProof="0" dirty="0"/>
              <a:t> from each EC and generate a test case based upon it. </a:t>
            </a:r>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16</a:t>
            </a:fld>
            <a:endParaRPr lang="en-US"/>
          </a:p>
        </p:txBody>
      </p:sp>
    </p:spTree>
    <p:extLst>
      <p:ext uri="{BB962C8B-B14F-4D97-AF65-F5344CB8AC3E}">
        <p14:creationId xmlns:p14="http://schemas.microsoft.com/office/powerpoint/2010/main" val="2285302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da-DK" noProof="0" dirty="0"/>
              <a:t>Note</a:t>
            </a:r>
          </a:p>
        </p:txBody>
      </p:sp>
      <p:sp>
        <p:nvSpPr>
          <p:cNvPr id="19459" name="Content Placeholder 2"/>
          <p:cNvSpPr>
            <a:spLocks noGrp="1"/>
          </p:cNvSpPr>
          <p:nvPr>
            <p:ph idx="1"/>
          </p:nvPr>
        </p:nvSpPr>
        <p:spPr/>
        <p:txBody>
          <a:bodyPr/>
          <a:lstStyle/>
          <a:p>
            <a:r>
              <a:rPr lang="en-US" altLang="da-DK" noProof="0" dirty="0"/>
              <a:t>Systematic testing ...</a:t>
            </a:r>
          </a:p>
          <a:p>
            <a:endParaRPr lang="en-US" altLang="da-DK" b="1" noProof="0" dirty="0"/>
          </a:p>
          <a:p>
            <a:r>
              <a:rPr lang="en-US" altLang="da-DK" b="1" noProof="0" dirty="0"/>
              <a:t>does </a:t>
            </a:r>
            <a:r>
              <a:rPr lang="en-US" altLang="da-DK" b="1" i="1" noProof="0" dirty="0"/>
              <a:t>not</a:t>
            </a:r>
            <a:r>
              <a:rPr lang="en-US" altLang="da-DK" b="1" noProof="0" dirty="0"/>
              <a:t> mean</a:t>
            </a:r>
          </a:p>
          <a:p>
            <a:pPr lvl="1"/>
            <a:r>
              <a:rPr lang="en-US" altLang="da-DK" i="1" noProof="0" dirty="0"/>
              <a:t>Systematically find all defects and guaranty none are left!!!</a:t>
            </a:r>
          </a:p>
          <a:p>
            <a:pPr lvl="2"/>
            <a:r>
              <a:rPr lang="en-US" altLang="da-DK" i="1" dirty="0"/>
              <a:t>If you need proofs, you need my colleagues’ research </a:t>
            </a:r>
            <a:r>
              <a:rPr lang="en-US" altLang="da-DK" i="1" dirty="0">
                <a:sym typeface="Wingdings" panose="05000000000000000000" pitchFamily="2" charset="2"/>
              </a:rPr>
              <a:t></a:t>
            </a:r>
            <a:endParaRPr lang="en-US" altLang="da-DK" i="1" noProof="0" dirty="0"/>
          </a:p>
          <a:p>
            <a:pPr lvl="1"/>
            <a:endParaRPr lang="en-US" altLang="da-DK" noProof="0" dirty="0"/>
          </a:p>
          <a:p>
            <a:pPr lvl="1"/>
            <a:endParaRPr lang="en-US" altLang="da-DK" noProof="0" dirty="0"/>
          </a:p>
          <a:p>
            <a:r>
              <a:rPr lang="en-US" altLang="da-DK" b="1" noProof="0" dirty="0"/>
              <a:t>does mean</a:t>
            </a:r>
          </a:p>
          <a:p>
            <a:pPr lvl="1"/>
            <a:r>
              <a:rPr lang="en-US" altLang="da-DK" noProof="0" dirty="0"/>
              <a:t>Systematically derive a </a:t>
            </a:r>
            <a:r>
              <a:rPr lang="en-US" altLang="da-DK" i="1" noProof="0" dirty="0"/>
              <a:t>small set of test cases with high </a:t>
            </a:r>
            <a:r>
              <a:rPr lang="en-US" altLang="da-DK" b="1" i="1" noProof="0" dirty="0"/>
              <a:t>probability</a:t>
            </a:r>
            <a:r>
              <a:rPr lang="en-US" altLang="da-DK" i="1" noProof="0" dirty="0"/>
              <a:t> of finding many defects!!!</a:t>
            </a:r>
            <a:endParaRPr lang="en-US" altLang="da-DK" noProof="0" dirty="0"/>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17</a:t>
            </a:fld>
            <a:endParaRPr lang="en-US"/>
          </a:p>
        </p:txBody>
      </p:sp>
    </p:spTree>
    <p:extLst>
      <p:ext uri="{BB962C8B-B14F-4D97-AF65-F5344CB8AC3E}">
        <p14:creationId xmlns:p14="http://schemas.microsoft.com/office/powerpoint/2010/main" val="2913237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da-DK" noProof="0" dirty="0"/>
              <a:t>Specifically</a:t>
            </a:r>
          </a:p>
        </p:txBody>
      </p:sp>
      <p:sp>
        <p:nvSpPr>
          <p:cNvPr id="20483" name="Content Placeholder 2"/>
          <p:cNvSpPr>
            <a:spLocks noGrp="1"/>
          </p:cNvSpPr>
          <p:nvPr>
            <p:ph idx="1"/>
          </p:nvPr>
        </p:nvSpPr>
        <p:spPr/>
        <p:txBody>
          <a:bodyPr/>
          <a:lstStyle/>
          <a:p>
            <a:r>
              <a:rPr lang="en-US" altLang="da-DK" dirty="0"/>
              <a:t>Systematic testing cannot in any way counter </a:t>
            </a:r>
            <a:r>
              <a:rPr lang="en-US" altLang="da-DK" i="1" dirty="0"/>
              <a:t>malicious programming</a:t>
            </a:r>
          </a:p>
          <a:p>
            <a:pPr lvl="1"/>
            <a:endParaRPr lang="en-US" altLang="da-DK" i="1" dirty="0"/>
          </a:p>
          <a:p>
            <a:pPr lvl="1"/>
            <a:r>
              <a:rPr lang="en-US" altLang="da-DK" i="1" dirty="0"/>
              <a:t>Virus, easter eggs, evil-minded programmers</a:t>
            </a:r>
          </a:p>
          <a:p>
            <a:pPr lvl="1"/>
            <a:endParaRPr lang="en-US" altLang="da-DK" i="1" dirty="0"/>
          </a:p>
          <a:p>
            <a:pPr lvl="1"/>
            <a:r>
              <a:rPr lang="en-US" altLang="da-DK" i="1" dirty="0"/>
              <a:t>(really </a:t>
            </a:r>
            <a:r>
              <a:rPr lang="en-US" altLang="da-DK" i="1" dirty="0" err="1"/>
              <a:t>really</a:t>
            </a:r>
            <a:r>
              <a:rPr lang="en-US" altLang="da-DK" i="1" dirty="0"/>
              <a:t> incompetent programmers)</a:t>
            </a:r>
          </a:p>
          <a:p>
            <a:pPr lvl="1"/>
            <a:endParaRPr lang="en-US" altLang="da-DK" i="1" dirty="0"/>
          </a:p>
          <a:p>
            <a:pPr marL="457200" lvl="1" indent="0">
              <a:buNone/>
            </a:pPr>
            <a:endParaRPr lang="en-US" altLang="da-DK" dirty="0"/>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18</a:t>
            </a:fld>
            <a:endParaRPr lang="en-US"/>
          </a:p>
        </p:txBody>
      </p:sp>
    </p:spTree>
    <p:extLst>
      <p:ext uri="{BB962C8B-B14F-4D97-AF65-F5344CB8AC3E}">
        <p14:creationId xmlns:p14="http://schemas.microsoft.com/office/powerpoint/2010/main" val="2690634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r>
              <a:rPr lang="en-US" altLang="da-DK" noProof="0" dirty="0"/>
              <a:t>A Sound EC partitioning</a:t>
            </a:r>
          </a:p>
        </p:txBody>
      </p:sp>
      <p:sp>
        <p:nvSpPr>
          <p:cNvPr id="21509" name="Rectangle 3"/>
          <p:cNvSpPr>
            <a:spLocks noGrp="1" noChangeArrowheads="1"/>
          </p:cNvSpPr>
          <p:nvPr>
            <p:ph type="body" idx="1"/>
          </p:nvPr>
        </p:nvSpPr>
        <p:spPr/>
        <p:txBody>
          <a:bodyPr/>
          <a:lstStyle/>
          <a:p>
            <a:r>
              <a:rPr lang="en-US" altLang="da-DK" noProof="0" dirty="0"/>
              <a:t>For our EC partitioning to be </a:t>
            </a:r>
            <a:r>
              <a:rPr lang="en-US" altLang="da-DK" i="1" noProof="0" dirty="0"/>
              <a:t>sound:</a:t>
            </a:r>
          </a:p>
          <a:p>
            <a:endParaRPr lang="en-US" altLang="da-DK" i="1" dirty="0"/>
          </a:p>
          <a:p>
            <a:endParaRPr lang="en-US" altLang="da-DK" i="1" noProof="0" dirty="0"/>
          </a:p>
          <a:p>
            <a:endParaRPr lang="en-US" altLang="da-DK" i="1" dirty="0"/>
          </a:p>
          <a:p>
            <a:endParaRPr lang="en-US" altLang="da-DK" i="1" noProof="0" dirty="0"/>
          </a:p>
          <a:p>
            <a:endParaRPr lang="en-US" altLang="da-DK" i="1" dirty="0"/>
          </a:p>
          <a:p>
            <a:r>
              <a:rPr lang="en-US" altLang="da-DK" i="1" noProof="0" dirty="0"/>
              <a:t>Exercise</a:t>
            </a:r>
          </a:p>
          <a:p>
            <a:pPr lvl="1"/>
            <a:r>
              <a:rPr lang="en-US" altLang="da-DK" i="1" dirty="0"/>
              <a:t>Why the word ‘assumed’ in the above statement?</a:t>
            </a:r>
          </a:p>
          <a:p>
            <a:pPr lvl="2"/>
            <a:r>
              <a:rPr lang="en-US" altLang="da-DK" i="1" noProof="0" dirty="0"/>
              <a:t>Why not ‘guarantied’ ?</a:t>
            </a:r>
            <a:endParaRPr lang="en-US" altLang="da-DK" noProof="0" dirty="0"/>
          </a:p>
        </p:txBody>
      </p:sp>
      <p:graphicFrame>
        <p:nvGraphicFramePr>
          <p:cNvPr id="21510" name="Object 4"/>
          <p:cNvGraphicFramePr>
            <a:graphicFrameLocks noGrp="1" noChangeAspect="1"/>
          </p:cNvGraphicFramePr>
          <p:nvPr>
            <p:ph sz="half" idx="4294967295"/>
            <p:extLst>
              <p:ext uri="{D42A27DB-BD31-4B8C-83A1-F6EECF244321}">
                <p14:modId xmlns:p14="http://schemas.microsoft.com/office/powerpoint/2010/main" val="515129693"/>
              </p:ext>
            </p:extLst>
          </p:nvPr>
        </p:nvGraphicFramePr>
        <p:xfrm>
          <a:off x="969963" y="1485900"/>
          <a:ext cx="7326342" cy="1750244"/>
        </p:xfrm>
        <a:graphic>
          <a:graphicData uri="http://schemas.openxmlformats.org/presentationml/2006/ole">
            <mc:AlternateContent xmlns:mc="http://schemas.openxmlformats.org/markup-compatibility/2006">
              <mc:Choice xmlns:v="urn:schemas-microsoft-com:vml" Requires="v">
                <p:oleObj name="Paint Shop Pro Image" r:id="rId3" imgW="6370732" imgH="1521951" progId="PaintShopPro">
                  <p:embed/>
                </p:oleObj>
              </mc:Choice>
              <mc:Fallback>
                <p:oleObj name="Paint Shop Pro Image" r:id="rId3" imgW="6370732" imgH="1521951" progId="PaintShopPro">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963" y="1485900"/>
                        <a:ext cx="7326342" cy="175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19</a:t>
            </a:fld>
            <a:endParaRPr lang="en-US"/>
          </a:p>
        </p:txBody>
      </p:sp>
    </p:spTree>
    <p:extLst>
      <p:ext uri="{BB962C8B-B14F-4D97-AF65-F5344CB8AC3E}">
        <p14:creationId xmlns:p14="http://schemas.microsoft.com/office/powerpoint/2010/main" val="226609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r>
              <a:rPr lang="en-US" altLang="da-DK" noProof="0" dirty="0"/>
              <a:t>What is reliability?</a:t>
            </a:r>
          </a:p>
        </p:txBody>
      </p:sp>
      <p:sp>
        <p:nvSpPr>
          <p:cNvPr id="4101" name="Rectangle 3"/>
          <p:cNvSpPr>
            <a:spLocks noGrp="1" noChangeArrowheads="1"/>
          </p:cNvSpPr>
          <p:nvPr>
            <p:ph type="body" idx="1"/>
          </p:nvPr>
        </p:nvSpPr>
        <p:spPr/>
        <p:txBody>
          <a:bodyPr/>
          <a:lstStyle/>
          <a:p>
            <a:endParaRPr lang="en-US" altLang="da-DK" noProof="0" dirty="0"/>
          </a:p>
          <a:p>
            <a:endParaRPr lang="en-US" altLang="da-DK" noProof="0" dirty="0"/>
          </a:p>
          <a:p>
            <a:endParaRPr lang="en-US" altLang="da-DK" noProof="0" dirty="0"/>
          </a:p>
          <a:p>
            <a:r>
              <a:rPr lang="en-US" altLang="da-DK" noProof="0" dirty="0"/>
              <a:t>If there is a defect, it may fail and is thus not reliable.</a:t>
            </a:r>
          </a:p>
          <a:p>
            <a:endParaRPr lang="en-US" altLang="da-DK" noProof="0" dirty="0"/>
          </a:p>
          <a:p>
            <a:r>
              <a:rPr lang="en-US" altLang="da-DK" noProof="0" dirty="0"/>
              <a:t>Thus:</a:t>
            </a:r>
          </a:p>
          <a:p>
            <a:pPr lvl="1"/>
            <a:r>
              <a:rPr lang="en-US" altLang="da-DK" noProof="0" dirty="0"/>
              <a:t>Reduce number of defects</a:t>
            </a:r>
          </a:p>
          <a:p>
            <a:pPr lvl="1"/>
            <a:r>
              <a:rPr lang="en-US" altLang="da-DK" noProof="0" dirty="0"/>
              <a:t>… will reduce number of failures</a:t>
            </a:r>
          </a:p>
          <a:p>
            <a:pPr lvl="1"/>
            <a:r>
              <a:rPr lang="en-US" altLang="da-DK" noProof="0" dirty="0"/>
              <a:t>… will increase reliability</a:t>
            </a:r>
          </a:p>
        </p:txBody>
      </p:sp>
      <p:pic>
        <p:nvPicPr>
          <p:cNvPr id="41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1086116"/>
            <a:ext cx="8205216"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2</a:t>
            </a:fld>
            <a:endParaRPr lang="en-US"/>
          </a:p>
        </p:txBody>
      </p:sp>
    </p:spTree>
    <p:extLst>
      <p:ext uri="{BB962C8B-B14F-4D97-AF65-F5344CB8AC3E}">
        <p14:creationId xmlns:p14="http://schemas.microsoft.com/office/powerpoint/2010/main" val="2864238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r>
              <a:rPr lang="en-US" altLang="da-DK" noProof="0" dirty="0"/>
              <a:t>Exercise</a:t>
            </a:r>
          </a:p>
        </p:txBody>
      </p:sp>
      <p:sp>
        <p:nvSpPr>
          <p:cNvPr id="22533" name="Rectangle 3"/>
          <p:cNvSpPr>
            <a:spLocks noGrp="1" noChangeArrowheads="1"/>
          </p:cNvSpPr>
          <p:nvPr>
            <p:ph type="body" idx="1"/>
          </p:nvPr>
        </p:nvSpPr>
        <p:spPr/>
        <p:txBody>
          <a:bodyPr/>
          <a:lstStyle/>
          <a:p>
            <a:r>
              <a:rPr lang="en-US" altLang="da-DK" noProof="0" dirty="0"/>
              <a:t>Coverage? Representation?</a:t>
            </a:r>
          </a:p>
        </p:txBody>
      </p:sp>
      <p:sp>
        <p:nvSpPr>
          <p:cNvPr id="22534" name="Oval 4"/>
          <p:cNvSpPr>
            <a:spLocks noChangeArrowheads="1"/>
          </p:cNvSpPr>
          <p:nvPr/>
        </p:nvSpPr>
        <p:spPr bwMode="auto">
          <a:xfrm>
            <a:off x="533400" y="1697303"/>
            <a:ext cx="4630738" cy="2133864"/>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da-DK">
              <a:solidFill>
                <a:schemeClr val="tx1"/>
              </a:solidFill>
            </a:endParaRPr>
          </a:p>
        </p:txBody>
      </p:sp>
      <p:sp>
        <p:nvSpPr>
          <p:cNvPr id="22535" name="Oval 5"/>
          <p:cNvSpPr>
            <a:spLocks noChangeArrowheads="1"/>
          </p:cNvSpPr>
          <p:nvPr/>
        </p:nvSpPr>
        <p:spPr bwMode="auto">
          <a:xfrm>
            <a:off x="4183063" y="2501636"/>
            <a:ext cx="88900" cy="74083"/>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da-DK">
              <a:solidFill>
                <a:schemeClr val="tx1"/>
              </a:solidFill>
            </a:endParaRPr>
          </a:p>
        </p:txBody>
      </p:sp>
      <p:sp>
        <p:nvSpPr>
          <p:cNvPr id="22536" name="Oval 6"/>
          <p:cNvSpPr>
            <a:spLocks noChangeArrowheads="1"/>
          </p:cNvSpPr>
          <p:nvPr/>
        </p:nvSpPr>
        <p:spPr bwMode="auto">
          <a:xfrm>
            <a:off x="3932238" y="2923646"/>
            <a:ext cx="88900" cy="74083"/>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da-DK">
              <a:solidFill>
                <a:schemeClr val="tx1"/>
              </a:solidFill>
            </a:endParaRPr>
          </a:p>
        </p:txBody>
      </p:sp>
      <p:sp>
        <p:nvSpPr>
          <p:cNvPr id="22537" name="Oval 7"/>
          <p:cNvSpPr>
            <a:spLocks noChangeArrowheads="1"/>
          </p:cNvSpPr>
          <p:nvPr/>
        </p:nvSpPr>
        <p:spPr bwMode="auto">
          <a:xfrm>
            <a:off x="1736725" y="2202657"/>
            <a:ext cx="88900" cy="74083"/>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da-DK">
              <a:solidFill>
                <a:schemeClr val="tx1"/>
              </a:solidFill>
            </a:endParaRPr>
          </a:p>
        </p:txBody>
      </p:sp>
      <p:sp>
        <p:nvSpPr>
          <p:cNvPr id="22538" name="Oval 8"/>
          <p:cNvSpPr>
            <a:spLocks noChangeArrowheads="1"/>
          </p:cNvSpPr>
          <p:nvPr/>
        </p:nvSpPr>
        <p:spPr bwMode="auto">
          <a:xfrm>
            <a:off x="1512888" y="2922324"/>
            <a:ext cx="88900" cy="74083"/>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da-DK">
              <a:solidFill>
                <a:schemeClr val="tx1"/>
              </a:solidFill>
            </a:endParaRPr>
          </a:p>
        </p:txBody>
      </p:sp>
      <p:sp>
        <p:nvSpPr>
          <p:cNvPr id="22539" name="Text Box 9"/>
          <p:cNvSpPr txBox="1">
            <a:spLocks noChangeArrowheads="1"/>
          </p:cNvSpPr>
          <p:nvPr/>
        </p:nvSpPr>
        <p:spPr bwMode="auto">
          <a:xfrm>
            <a:off x="3908425" y="3005667"/>
            <a:ext cx="4876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da-DK" sz="1400">
                <a:solidFill>
                  <a:schemeClr val="tx1"/>
                </a:solidFill>
              </a:rPr>
              <a:t>+37</a:t>
            </a:r>
          </a:p>
        </p:txBody>
      </p:sp>
      <p:sp>
        <p:nvSpPr>
          <p:cNvPr id="22540" name="Text Box 10"/>
          <p:cNvSpPr txBox="1">
            <a:spLocks noChangeArrowheads="1"/>
          </p:cNvSpPr>
          <p:nvPr/>
        </p:nvSpPr>
        <p:spPr bwMode="auto">
          <a:xfrm>
            <a:off x="1638300" y="2271448"/>
            <a:ext cx="442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da-DK" sz="1400">
                <a:solidFill>
                  <a:schemeClr val="tx1"/>
                </a:solidFill>
              </a:rPr>
              <a:t>-42</a:t>
            </a:r>
          </a:p>
        </p:txBody>
      </p:sp>
      <p:sp>
        <p:nvSpPr>
          <p:cNvPr id="22541" name="Text Box 11"/>
          <p:cNvSpPr txBox="1">
            <a:spLocks noChangeArrowheads="1"/>
          </p:cNvSpPr>
          <p:nvPr/>
        </p:nvSpPr>
        <p:spPr bwMode="auto">
          <a:xfrm>
            <a:off x="4230689" y="2547938"/>
            <a:ext cx="4876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da-DK" sz="1400">
                <a:solidFill>
                  <a:schemeClr val="tx1"/>
                </a:solidFill>
              </a:rPr>
              <a:t>+39</a:t>
            </a:r>
          </a:p>
        </p:txBody>
      </p:sp>
      <p:sp>
        <p:nvSpPr>
          <p:cNvPr id="22542" name="Text Box 12"/>
          <p:cNvSpPr txBox="1">
            <a:spLocks noChangeArrowheads="1"/>
          </p:cNvSpPr>
          <p:nvPr/>
        </p:nvSpPr>
        <p:spPr bwMode="auto">
          <a:xfrm>
            <a:off x="1196975" y="3012282"/>
            <a:ext cx="10390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da-DK" sz="1400">
                <a:solidFill>
                  <a:schemeClr val="tx1"/>
                </a:solidFill>
              </a:rPr>
              <a:t>-92431523</a:t>
            </a:r>
          </a:p>
        </p:txBody>
      </p:sp>
      <p:sp>
        <p:nvSpPr>
          <p:cNvPr id="22543" name="Line 13"/>
          <p:cNvSpPr>
            <a:spLocks noChangeShapeType="1"/>
          </p:cNvSpPr>
          <p:nvPr/>
        </p:nvSpPr>
        <p:spPr bwMode="auto">
          <a:xfrm flipV="1">
            <a:off x="2443163" y="1718469"/>
            <a:ext cx="831850" cy="20849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4" name="Text Box 14"/>
          <p:cNvSpPr txBox="1">
            <a:spLocks noChangeArrowheads="1"/>
          </p:cNvSpPr>
          <p:nvPr/>
        </p:nvSpPr>
        <p:spPr bwMode="auto">
          <a:xfrm>
            <a:off x="1470025" y="3745178"/>
            <a:ext cx="7104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da-DK" sz="1800">
                <a:solidFill>
                  <a:schemeClr val="tx1"/>
                </a:solidFill>
              </a:rPr>
              <a:t>EC-1</a:t>
            </a:r>
          </a:p>
        </p:txBody>
      </p:sp>
      <p:sp>
        <p:nvSpPr>
          <p:cNvPr id="22545" name="Text Box 15"/>
          <p:cNvSpPr txBox="1">
            <a:spLocks noChangeArrowheads="1"/>
          </p:cNvSpPr>
          <p:nvPr/>
        </p:nvSpPr>
        <p:spPr bwMode="auto">
          <a:xfrm>
            <a:off x="2727325" y="3849688"/>
            <a:ext cx="7104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da-DK" sz="1800">
                <a:solidFill>
                  <a:schemeClr val="tx1"/>
                </a:solidFill>
              </a:rPr>
              <a:t>EC-2</a:t>
            </a:r>
          </a:p>
        </p:txBody>
      </p:sp>
      <p:graphicFrame>
        <p:nvGraphicFramePr>
          <p:cNvPr id="22546" name="Object 1"/>
          <p:cNvGraphicFramePr>
            <a:graphicFrameLocks noChangeAspect="1"/>
          </p:cNvGraphicFramePr>
          <p:nvPr>
            <p:extLst>
              <p:ext uri="{D42A27DB-BD31-4B8C-83A1-F6EECF244321}">
                <p14:modId xmlns:p14="http://schemas.microsoft.com/office/powerpoint/2010/main" val="1574634239"/>
              </p:ext>
            </p:extLst>
          </p:nvPr>
        </p:nvGraphicFramePr>
        <p:xfrm>
          <a:off x="3509603" y="4004469"/>
          <a:ext cx="5405797" cy="1291431"/>
        </p:xfrm>
        <a:graphic>
          <a:graphicData uri="http://schemas.openxmlformats.org/presentationml/2006/ole">
            <mc:AlternateContent xmlns:mc="http://schemas.openxmlformats.org/markup-compatibility/2006">
              <mc:Choice xmlns:v="urn:schemas-microsoft-com:vml" Requires="v">
                <p:oleObj name="Paint Shop Pro Image" r:id="rId2" imgW="6370732" imgH="1521951" progId="PaintShopPro">
                  <p:embed/>
                </p:oleObj>
              </mc:Choice>
              <mc:Fallback>
                <p:oleObj name="Paint Shop Pro Image" r:id="rId2" imgW="6370732" imgH="1521951" progId="PaintShopPro">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9603" y="4004469"/>
                        <a:ext cx="5405797" cy="1291431"/>
                      </a:xfrm>
                      <a:prstGeom prst="rect">
                        <a:avLst/>
                      </a:prstGeom>
                      <a:noFill/>
                      <a:ln>
                        <a:noFill/>
                      </a:ln>
                    </p:spPr>
                  </p:pic>
                </p:oleObj>
              </mc:Fallback>
            </mc:AlternateContent>
          </a:graphicData>
        </a:graphic>
      </p:graphicFrame>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20</a:t>
            </a:fld>
            <a:endParaRPr lang="en-US"/>
          </a:p>
        </p:txBody>
      </p:sp>
    </p:spTree>
    <p:extLst>
      <p:ext uri="{BB962C8B-B14F-4D97-AF65-F5344CB8AC3E}">
        <p14:creationId xmlns:p14="http://schemas.microsoft.com/office/powerpoint/2010/main" val="2416780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en-US" altLang="da-DK" noProof="0" dirty="0"/>
              <a:t>Exercise</a:t>
            </a:r>
          </a:p>
        </p:txBody>
      </p:sp>
      <p:sp>
        <p:nvSpPr>
          <p:cNvPr id="23557" name="Rectangle 3"/>
          <p:cNvSpPr>
            <a:spLocks noGrp="1" noChangeArrowheads="1"/>
          </p:cNvSpPr>
          <p:nvPr>
            <p:ph type="body" idx="1"/>
          </p:nvPr>
        </p:nvSpPr>
        <p:spPr/>
        <p:txBody>
          <a:bodyPr/>
          <a:lstStyle/>
          <a:p>
            <a:r>
              <a:rPr lang="en-US" altLang="da-DK" noProof="0" dirty="0"/>
              <a:t>The classic blunder at exams!</a:t>
            </a:r>
          </a:p>
          <a:p>
            <a:pPr lvl="1"/>
            <a:endParaRPr lang="en-US" altLang="da-DK" noProof="0" dirty="0"/>
          </a:p>
          <a:p>
            <a:pPr lvl="1"/>
            <a:r>
              <a:rPr lang="en-US" altLang="da-DK" i="1" noProof="0" dirty="0"/>
              <a:t>Representation = two values from the same EC will result in the </a:t>
            </a:r>
            <a:r>
              <a:rPr lang="en-US" altLang="da-DK" b="1" i="1" noProof="0" dirty="0"/>
              <a:t>same</a:t>
            </a:r>
            <a:r>
              <a:rPr lang="en-US" altLang="da-DK" i="1" noProof="0" dirty="0"/>
              <a:t> </a:t>
            </a:r>
            <a:r>
              <a:rPr lang="en-US" altLang="da-DK" b="1" i="1" noProof="0" dirty="0" err="1"/>
              <a:t>behaviour</a:t>
            </a:r>
            <a:r>
              <a:rPr lang="en-US" altLang="da-DK" i="1" noProof="0" dirty="0"/>
              <a:t> in the algorithm</a:t>
            </a:r>
          </a:p>
          <a:p>
            <a:pPr lvl="1"/>
            <a:endParaRPr lang="en-US" altLang="da-DK" i="1" noProof="0" dirty="0"/>
          </a:p>
          <a:p>
            <a:pPr lvl="1"/>
            <a:endParaRPr lang="en-US" altLang="da-DK" i="1" noProof="0" dirty="0"/>
          </a:p>
          <a:p>
            <a:r>
              <a:rPr lang="en-US" altLang="da-DK" noProof="0" dirty="0"/>
              <a:t>Argue why this is completely wrong!</a:t>
            </a:r>
          </a:p>
          <a:p>
            <a:pPr lvl="1"/>
            <a:r>
              <a:rPr lang="en-US" altLang="da-DK" noProof="0" dirty="0"/>
              <a:t>Consider for instance the Account class’ deposit method…</a:t>
            </a:r>
          </a:p>
          <a:p>
            <a:pPr lvl="2"/>
            <a:r>
              <a:rPr lang="en-US" altLang="da-DK" noProof="0" dirty="0" err="1"/>
              <a:t>account.deposit</a:t>
            </a:r>
            <a:r>
              <a:rPr lang="en-US" altLang="da-DK" noProof="0" dirty="0"/>
              <a:t>(100);</a:t>
            </a:r>
          </a:p>
          <a:p>
            <a:pPr lvl="2"/>
            <a:r>
              <a:rPr lang="en-US" altLang="da-DK" noProof="0" dirty="0" err="1"/>
              <a:t>account.deposit</a:t>
            </a:r>
            <a:r>
              <a:rPr lang="en-US" altLang="da-DK" noProof="0" dirty="0"/>
              <a:t>(1000000);</a:t>
            </a:r>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21</a:t>
            </a:fld>
            <a:endParaRPr lang="en-US"/>
          </a:p>
        </p:txBody>
      </p:sp>
    </p:spTree>
    <p:extLst>
      <p:ext uri="{BB962C8B-B14F-4D97-AF65-F5344CB8AC3E}">
        <p14:creationId xmlns:p14="http://schemas.microsoft.com/office/powerpoint/2010/main" val="3923432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SideBar</a:t>
            </a:r>
            <a:endParaRPr lang="da-DK" dirty="0"/>
          </a:p>
        </p:txBody>
      </p:sp>
      <p:sp>
        <p:nvSpPr>
          <p:cNvPr id="3" name="Content Placeholder 2"/>
          <p:cNvSpPr>
            <a:spLocks noGrp="1"/>
          </p:cNvSpPr>
          <p:nvPr>
            <p:ph idx="1"/>
          </p:nvPr>
        </p:nvSpPr>
        <p:spPr/>
        <p:txBody>
          <a:bodyPr/>
          <a:lstStyle/>
          <a:p>
            <a:r>
              <a:rPr lang="en-US" dirty="0" err="1"/>
              <a:t>Open.kattis</a:t>
            </a:r>
            <a:r>
              <a:rPr lang="en-US" dirty="0"/>
              <a:t> // Exercise </a:t>
            </a:r>
            <a:r>
              <a:rPr lang="en-US" b="1" dirty="0"/>
              <a:t>International Dates</a:t>
            </a:r>
          </a:p>
          <a:p>
            <a:endParaRPr lang="en-US" b="1" dirty="0"/>
          </a:p>
          <a:p>
            <a:endParaRPr lang="en-US" b="1" dirty="0"/>
          </a:p>
          <a:p>
            <a:endParaRPr lang="en-US" b="1" dirty="0"/>
          </a:p>
          <a:p>
            <a:r>
              <a:rPr lang="en-US" i="1" dirty="0"/>
              <a:t>109 test cases for</a:t>
            </a:r>
            <a:br>
              <a:rPr lang="en-US" i="1" dirty="0"/>
            </a:br>
            <a:r>
              <a:rPr lang="en-US" i="1" dirty="0"/>
              <a:t>five lines of code???</a:t>
            </a:r>
          </a:p>
          <a:p>
            <a:r>
              <a:rPr lang="en-US" dirty="0"/>
              <a:t>My analysis:</a:t>
            </a:r>
          </a:p>
          <a:p>
            <a:pPr lvl="1"/>
            <a:r>
              <a:rPr lang="en-US" b="1" dirty="0"/>
              <a:t>3 test cases is enough!</a:t>
            </a:r>
            <a:endParaRPr lang="da-DK" b="1" dirty="0"/>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22</a:t>
            </a:fld>
            <a:endParaRPr lang="en-US"/>
          </a:p>
        </p:txBody>
      </p:sp>
      <p:pic>
        <p:nvPicPr>
          <p:cNvPr id="7" name="Picture 6"/>
          <p:cNvPicPr>
            <a:picLocks noChangeAspect="1"/>
          </p:cNvPicPr>
          <p:nvPr/>
        </p:nvPicPr>
        <p:blipFill>
          <a:blip r:embed="rId2"/>
          <a:stretch>
            <a:fillRect/>
          </a:stretch>
        </p:blipFill>
        <p:spPr>
          <a:xfrm>
            <a:off x="228600" y="1485900"/>
            <a:ext cx="8534400" cy="1265055"/>
          </a:xfrm>
          <a:prstGeom prst="rect">
            <a:avLst/>
          </a:prstGeom>
        </p:spPr>
      </p:pic>
      <p:pic>
        <p:nvPicPr>
          <p:cNvPr id="8" name="Picture 7"/>
          <p:cNvPicPr>
            <a:picLocks noChangeAspect="1"/>
          </p:cNvPicPr>
          <p:nvPr/>
        </p:nvPicPr>
        <p:blipFill>
          <a:blip r:embed="rId3"/>
          <a:stretch>
            <a:fillRect/>
          </a:stretch>
        </p:blipFill>
        <p:spPr>
          <a:xfrm>
            <a:off x="4321434" y="2857500"/>
            <a:ext cx="4429125" cy="2066925"/>
          </a:xfrm>
          <a:prstGeom prst="rect">
            <a:avLst/>
          </a:prstGeom>
        </p:spPr>
      </p:pic>
      <p:pic>
        <p:nvPicPr>
          <p:cNvPr id="9" name="Picture 8"/>
          <p:cNvPicPr>
            <a:picLocks noChangeAspect="1"/>
          </p:cNvPicPr>
          <p:nvPr/>
        </p:nvPicPr>
        <p:blipFill>
          <a:blip r:embed="rId4"/>
          <a:stretch>
            <a:fillRect/>
          </a:stretch>
        </p:blipFill>
        <p:spPr>
          <a:xfrm>
            <a:off x="627387" y="4304597"/>
            <a:ext cx="3609975" cy="1019175"/>
          </a:xfrm>
          <a:prstGeom prst="rect">
            <a:avLst/>
          </a:prstGeom>
        </p:spPr>
      </p:pic>
    </p:spTree>
    <p:extLst>
      <p:ext uri="{BB962C8B-B14F-4D97-AF65-F5344CB8AC3E}">
        <p14:creationId xmlns:p14="http://schemas.microsoft.com/office/powerpoint/2010/main" val="87753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r>
              <a:rPr lang="en-US" altLang="da-DK" noProof="0" dirty="0"/>
              <a:t>Documenting ECs</a:t>
            </a:r>
          </a:p>
        </p:txBody>
      </p:sp>
      <p:sp>
        <p:nvSpPr>
          <p:cNvPr id="24581" name="Rectangle 3"/>
          <p:cNvSpPr>
            <a:spLocks noGrp="1" noChangeArrowheads="1"/>
          </p:cNvSpPr>
          <p:nvPr>
            <p:ph type="body" idx="1"/>
          </p:nvPr>
        </p:nvSpPr>
        <p:spPr/>
        <p:txBody>
          <a:bodyPr/>
          <a:lstStyle/>
          <a:p>
            <a:r>
              <a:rPr lang="en-US" altLang="da-DK" noProof="0" dirty="0" err="1"/>
              <a:t>Math.abs</a:t>
            </a:r>
            <a:r>
              <a:rPr lang="en-US" altLang="da-DK" noProof="0" dirty="0"/>
              <a:t> is simple. Thus the ECs are simple.</a:t>
            </a:r>
          </a:p>
          <a:p>
            <a:endParaRPr lang="en-US" altLang="da-DK" noProof="0" dirty="0"/>
          </a:p>
          <a:p>
            <a:r>
              <a:rPr lang="en-US" altLang="da-DK" noProof="0" dirty="0"/>
              <a:t>This is often </a:t>
            </a:r>
            <a:r>
              <a:rPr lang="en-US" altLang="da-DK" b="1" noProof="0" dirty="0"/>
              <a:t>not</a:t>
            </a:r>
            <a:r>
              <a:rPr lang="en-US" altLang="da-DK" noProof="0" dirty="0"/>
              <a:t> the case! Finding ECs requires deep thinking, analysis, and iteration.</a:t>
            </a:r>
          </a:p>
          <a:p>
            <a:r>
              <a:rPr lang="en-US" altLang="da-DK" noProof="0" dirty="0"/>
              <a:t>Document them!</a:t>
            </a:r>
          </a:p>
          <a:p>
            <a:r>
              <a:rPr lang="en-US" altLang="da-DK" b="1" noProof="0" dirty="0"/>
              <a:t>Equivalence class table:</a:t>
            </a:r>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23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695700"/>
            <a:ext cx="4863690" cy="10668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a:extLst>
              <a:ext uri="{FF2B5EF4-FFF2-40B4-BE49-F238E27FC236}">
                <a16:creationId xmlns:a16="http://schemas.microsoft.com/office/drawing/2014/main" id="{0F24911F-5707-4776-9035-ED743C4DE8BE}"/>
              </a:ext>
            </a:extLst>
          </p:cNvPr>
          <p:cNvCxnSpPr/>
          <p:nvPr/>
        </p:nvCxnSpPr>
        <p:spPr>
          <a:xfrm flipH="1">
            <a:off x="6553200" y="3009900"/>
            <a:ext cx="1447800" cy="11430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109AAB6-935D-440B-9102-25BE8C4B5DA3}"/>
              </a:ext>
            </a:extLst>
          </p:cNvPr>
          <p:cNvSpPr/>
          <p:nvPr/>
        </p:nvSpPr>
        <p:spPr>
          <a:xfrm>
            <a:off x="7239000" y="2579159"/>
            <a:ext cx="1371600" cy="304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Label the EC</a:t>
            </a:r>
          </a:p>
        </p:txBody>
      </p:sp>
    </p:spTree>
    <p:extLst>
      <p:ext uri="{BB962C8B-B14F-4D97-AF65-F5344CB8AC3E}">
        <p14:creationId xmlns:p14="http://schemas.microsoft.com/office/powerpoint/2010/main" val="1793355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r>
              <a:rPr lang="en-US" altLang="da-DK" noProof="0" dirty="0"/>
              <a:t>Invalid/Valid ECs</a:t>
            </a:r>
          </a:p>
        </p:txBody>
      </p:sp>
      <p:sp>
        <p:nvSpPr>
          <p:cNvPr id="25605" name="Rectangle 3"/>
          <p:cNvSpPr>
            <a:spLocks noGrp="1" noChangeArrowheads="1"/>
          </p:cNvSpPr>
          <p:nvPr>
            <p:ph type="body" idx="1"/>
          </p:nvPr>
        </p:nvSpPr>
        <p:spPr/>
        <p:txBody>
          <a:bodyPr/>
          <a:lstStyle/>
          <a:p>
            <a:r>
              <a:rPr lang="en-US" altLang="da-DK" noProof="0" dirty="0"/>
              <a:t>Some input values make an algorithm </a:t>
            </a:r>
            <a:r>
              <a:rPr lang="en-US" altLang="da-DK" i="1" noProof="0" dirty="0"/>
              <a:t>give up</a:t>
            </a:r>
            <a:r>
              <a:rPr lang="en-US" altLang="da-DK" noProof="0" dirty="0"/>
              <a:t>, </a:t>
            </a:r>
            <a:r>
              <a:rPr lang="en-US" altLang="da-DK" i="1" noProof="0" dirty="0"/>
              <a:t>bail out, throw exception</a:t>
            </a:r>
            <a:r>
              <a:rPr lang="en-US" altLang="da-DK" noProof="0" dirty="0"/>
              <a:t>, or</a:t>
            </a:r>
            <a:r>
              <a:rPr lang="en-US" altLang="da-DK" b="1" noProof="0" dirty="0"/>
              <a:t> </a:t>
            </a:r>
            <a:r>
              <a:rPr lang="en-US" altLang="da-DK" i="1" noProof="0" dirty="0"/>
              <a:t>compute answer immediately: </a:t>
            </a:r>
          </a:p>
          <a:p>
            <a:pPr lvl="1"/>
            <a:r>
              <a:rPr lang="en-US" altLang="da-DK" noProof="0" dirty="0" err="1"/>
              <a:t>file.open</a:t>
            </a:r>
            <a:r>
              <a:rPr lang="en-US" altLang="da-DK" noProof="0" dirty="0"/>
              <a:t>(“</a:t>
            </a:r>
            <a:r>
              <a:rPr lang="en-US" altLang="da-DK" noProof="0" dirty="0" err="1"/>
              <a:t>nonexisingfile</a:t>
            </a:r>
            <a:r>
              <a:rPr lang="en-US" altLang="da-DK" noProof="0" dirty="0"/>
              <a:t>”); </a:t>
            </a:r>
          </a:p>
          <a:p>
            <a:pPr lvl="1"/>
            <a:r>
              <a:rPr lang="en-US" altLang="da-DK" noProof="0" dirty="0" err="1"/>
              <a:t>game.usePower</a:t>
            </a:r>
            <a:r>
              <a:rPr lang="en-US" altLang="da-DK" noProof="0" dirty="0"/>
              <a:t>(FINDUS) (and </a:t>
            </a:r>
            <a:r>
              <a:rPr lang="en-US" altLang="da-DK" noProof="0" dirty="0" err="1"/>
              <a:t>findus</a:t>
            </a:r>
            <a:r>
              <a:rPr lang="en-US" altLang="da-DK" noProof="0" dirty="0"/>
              <a:t> mana =0)</a:t>
            </a:r>
          </a:p>
          <a:p>
            <a:pPr lvl="1"/>
            <a:endParaRPr lang="en-US" altLang="da-DK" noProof="0" dirty="0"/>
          </a:p>
          <a:p>
            <a:r>
              <a:rPr lang="en-US" altLang="da-DK" noProof="0" dirty="0"/>
              <a:t>Input values that leads to </a:t>
            </a:r>
            <a:r>
              <a:rPr lang="en-US" altLang="da-DK" i="1" noProof="0" dirty="0"/>
              <a:t>abnormal processing/bail out, </a:t>
            </a:r>
            <a:r>
              <a:rPr lang="en-US" altLang="da-DK" noProof="0" dirty="0"/>
              <a:t>we classify as belonging to </a:t>
            </a:r>
            <a:r>
              <a:rPr lang="en-US" altLang="da-DK" b="1" i="1" noProof="0" dirty="0"/>
              <a:t>invalid ECs</a:t>
            </a:r>
            <a:r>
              <a:rPr lang="en-US" altLang="da-DK" b="1" noProof="0" dirty="0"/>
              <a:t>. </a:t>
            </a:r>
          </a:p>
          <a:p>
            <a:endParaRPr lang="en-US" altLang="da-DK" b="1" noProof="0" dirty="0"/>
          </a:p>
          <a:p>
            <a:r>
              <a:rPr lang="en-US" altLang="da-DK" noProof="0" dirty="0"/>
              <a:t>Those input values that process normally/all the way, we say belong to </a:t>
            </a:r>
            <a:r>
              <a:rPr lang="en-US" altLang="da-DK" b="1" i="1" noProof="0" dirty="0"/>
              <a:t>valid ECs.</a:t>
            </a:r>
          </a:p>
          <a:p>
            <a:pPr lvl="1"/>
            <a:r>
              <a:rPr lang="en-US" altLang="da-DK" noProof="0" dirty="0"/>
              <a:t>Those cases where the ‘method is run to conclusion’</a:t>
            </a:r>
          </a:p>
        </p:txBody>
      </p:sp>
      <p:sp>
        <p:nvSpPr>
          <p:cNvPr id="2" name="Rectangle 1"/>
          <p:cNvSpPr/>
          <p:nvPr/>
        </p:nvSpPr>
        <p:spPr>
          <a:xfrm rot="284092">
            <a:off x="6951298" y="1706907"/>
            <a:ext cx="1684452" cy="535759"/>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dirty="0"/>
              <a:t>Bail out fast</a:t>
            </a:r>
          </a:p>
        </p:txBody>
      </p:sp>
      <p:sp>
        <p:nvSpPr>
          <p:cNvPr id="3" name="Date Placeholder 2"/>
          <p:cNvSpPr>
            <a:spLocks noGrp="1"/>
          </p:cNvSpPr>
          <p:nvPr>
            <p:ph type="dt" sz="half" idx="10"/>
          </p:nvPr>
        </p:nvSpPr>
        <p:spPr/>
        <p:txBody>
          <a:bodyPr/>
          <a:lstStyle/>
          <a:p>
            <a:pPr>
              <a:defRPr/>
            </a:pPr>
            <a:r>
              <a:rPr lang="en-US"/>
              <a:t>CS@AU</a:t>
            </a:r>
          </a:p>
        </p:txBody>
      </p:sp>
      <p:sp>
        <p:nvSpPr>
          <p:cNvPr id="4" name="Footer Placeholder 3"/>
          <p:cNvSpPr>
            <a:spLocks noGrp="1"/>
          </p:cNvSpPr>
          <p:nvPr>
            <p:ph type="ftr" sz="quarter" idx="11"/>
          </p:nvPr>
        </p:nvSpPr>
        <p:spPr/>
        <p:txBody>
          <a:bodyPr/>
          <a:lstStyle/>
          <a:p>
            <a:pPr>
              <a:defRPr/>
            </a:pPr>
            <a:r>
              <a:rPr lang="en-US"/>
              <a:t>Henrik Bærbak Christensen</a:t>
            </a:r>
          </a:p>
        </p:txBody>
      </p:sp>
      <p:sp>
        <p:nvSpPr>
          <p:cNvPr id="5" name="Slide Number Placeholder 4"/>
          <p:cNvSpPr>
            <a:spLocks noGrp="1"/>
          </p:cNvSpPr>
          <p:nvPr>
            <p:ph type="sldNum" sz="quarter" idx="12"/>
          </p:nvPr>
        </p:nvSpPr>
        <p:spPr/>
        <p:txBody>
          <a:bodyPr/>
          <a:lstStyle/>
          <a:p>
            <a:pPr>
              <a:defRPr/>
            </a:pPr>
            <a:fld id="{40390516-8E9A-4341-B9BC-EA7123011609}" type="slidenum">
              <a:rPr lang="en-US" smtClean="0"/>
              <a:pPr>
                <a:defRPr/>
              </a:pPr>
              <a:t>24</a:t>
            </a:fld>
            <a:endParaRPr lang="en-US"/>
          </a:p>
        </p:txBody>
      </p:sp>
    </p:spTree>
    <p:extLst>
      <p:ext uri="{BB962C8B-B14F-4D97-AF65-F5344CB8AC3E}">
        <p14:creationId xmlns:p14="http://schemas.microsoft.com/office/powerpoint/2010/main" val="607158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ctrTitle"/>
          </p:nvPr>
        </p:nvSpPr>
        <p:spPr/>
        <p:txBody>
          <a:bodyPr/>
          <a:lstStyle/>
          <a:p>
            <a:r>
              <a:rPr lang="en-US" altLang="da-DK" noProof="0" dirty="0"/>
              <a:t>Finding the ECs</a:t>
            </a:r>
          </a:p>
        </p:txBody>
      </p:sp>
      <p:sp>
        <p:nvSpPr>
          <p:cNvPr id="26629" name="Rectangle 5"/>
          <p:cNvSpPr>
            <a:spLocks noGrp="1" noChangeArrowheads="1"/>
          </p:cNvSpPr>
          <p:nvPr>
            <p:ph type="subTitle" idx="1"/>
          </p:nvPr>
        </p:nvSpPr>
        <p:spPr/>
        <p:txBody>
          <a:bodyPr/>
          <a:lstStyle/>
          <a:p>
            <a:r>
              <a:rPr lang="en-US" altLang="da-DK" noProof="0" dirty="0"/>
              <a:t>Often tricky…</a:t>
            </a:r>
          </a:p>
        </p:txBody>
      </p:sp>
    </p:spTree>
    <p:extLst>
      <p:ext uri="{BB962C8B-B14F-4D97-AF65-F5344CB8AC3E}">
        <p14:creationId xmlns:p14="http://schemas.microsoft.com/office/powerpoint/2010/main" val="1116189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2"/>
          <p:cNvSpPr>
            <a:spLocks noGrp="1" noChangeArrowheads="1"/>
          </p:cNvSpPr>
          <p:nvPr>
            <p:ph type="title"/>
          </p:nvPr>
        </p:nvSpPr>
        <p:spPr/>
        <p:txBody>
          <a:bodyPr/>
          <a:lstStyle/>
          <a:p>
            <a:pPr eaLnBrk="1" hangingPunct="1"/>
            <a:r>
              <a:rPr lang="en-US" altLang="da-DK" noProof="0" dirty="0"/>
              <a:t>Reality</a:t>
            </a:r>
          </a:p>
        </p:txBody>
      </p:sp>
      <p:sp>
        <p:nvSpPr>
          <p:cNvPr id="27655" name="Rectangle 3"/>
          <p:cNvSpPr>
            <a:spLocks noGrp="1" noChangeArrowheads="1"/>
          </p:cNvSpPr>
          <p:nvPr>
            <p:ph type="body" idx="1"/>
          </p:nvPr>
        </p:nvSpPr>
        <p:spPr>
          <a:xfrm>
            <a:off x="381000" y="952500"/>
            <a:ext cx="6400800" cy="4318000"/>
          </a:xfrm>
        </p:spPr>
        <p:txBody>
          <a:bodyPr/>
          <a:lstStyle/>
          <a:p>
            <a:pPr eaLnBrk="1" hangingPunct="1">
              <a:buFont typeface="Arial" charset="0"/>
              <a:buNone/>
            </a:pPr>
            <a:r>
              <a:rPr lang="en-US" altLang="da-DK" noProof="0" dirty="0">
                <a:sym typeface="Wingdings" pitchFamily="2" charset="2"/>
              </a:rPr>
              <a:t>	Example: Backgammon move validation</a:t>
            </a:r>
          </a:p>
          <a:p>
            <a:pPr lvl="1" eaLnBrk="1" hangingPunct="1"/>
            <a:r>
              <a:rPr lang="en-US" altLang="da-DK" b="1" noProof="0" dirty="0"/>
              <a:t>validity = v (move, player, board-state, die-value)</a:t>
            </a:r>
          </a:p>
          <a:p>
            <a:pPr lvl="2" eaLnBrk="1" hangingPunct="1"/>
            <a:r>
              <a:rPr lang="en-US" altLang="da-DK" noProof="0" dirty="0"/>
              <a:t>is Red move (B1-B2) valid on this board given these die values and this player in turn?</a:t>
            </a:r>
          </a:p>
          <a:p>
            <a:pPr lvl="1" eaLnBrk="1" hangingPunct="1"/>
            <a:r>
              <a:rPr lang="en-US" altLang="da-DK" noProof="0" dirty="0"/>
              <a:t>Problem:</a:t>
            </a:r>
          </a:p>
          <a:p>
            <a:pPr lvl="2" eaLnBrk="1" hangingPunct="1"/>
            <a:r>
              <a:rPr lang="en-US" altLang="da-DK" noProof="0" dirty="0"/>
              <a:t>multiple parameters: player, move, </a:t>
            </a:r>
            <a:br>
              <a:rPr lang="en-US" altLang="da-DK" noProof="0" dirty="0"/>
            </a:br>
            <a:r>
              <a:rPr lang="en-US" altLang="da-DK" noProof="0" dirty="0"/>
              <a:t>board, die</a:t>
            </a:r>
          </a:p>
          <a:p>
            <a:pPr lvl="2" eaLnBrk="1" hangingPunct="1"/>
            <a:r>
              <a:rPr lang="en-US" altLang="da-DK" noProof="0" dirty="0"/>
              <a:t>complex parameters: board state</a:t>
            </a:r>
          </a:p>
          <a:p>
            <a:pPr lvl="2" eaLnBrk="1" hangingPunct="1"/>
            <a:r>
              <a:rPr lang="en-US" altLang="da-DK" noProof="0" dirty="0"/>
              <a:t>coupled parameters: die couples to move!</a:t>
            </a:r>
          </a:p>
          <a:p>
            <a:pPr lvl="3" eaLnBrk="1" hangingPunct="1"/>
            <a:r>
              <a:rPr lang="en-US" altLang="da-DK" sz="1800" noProof="0" dirty="0"/>
              <a:t>EC boundary is not a constant!</a:t>
            </a:r>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26</a:t>
            </a:fld>
            <a:endParaRPr lang="en-US"/>
          </a:p>
        </p:txBody>
      </p:sp>
      <p:pic>
        <p:nvPicPr>
          <p:cNvPr id="5" name="Picture 4">
            <a:extLst>
              <a:ext uri="{FF2B5EF4-FFF2-40B4-BE49-F238E27FC236}">
                <a16:creationId xmlns:a16="http://schemas.microsoft.com/office/drawing/2014/main" id="{282A3CDB-1300-49CB-BD1B-414928F255BB}"/>
              </a:ext>
            </a:extLst>
          </p:cNvPr>
          <p:cNvPicPr>
            <a:picLocks noChangeAspect="1"/>
          </p:cNvPicPr>
          <p:nvPr/>
        </p:nvPicPr>
        <p:blipFill>
          <a:blip r:embed="rId2"/>
          <a:stretch>
            <a:fillRect/>
          </a:stretch>
        </p:blipFill>
        <p:spPr>
          <a:xfrm>
            <a:off x="6019800" y="2628900"/>
            <a:ext cx="3021542" cy="2529663"/>
          </a:xfrm>
          <a:prstGeom prst="rect">
            <a:avLst/>
          </a:prstGeom>
        </p:spPr>
      </p:pic>
    </p:spTree>
    <p:extLst>
      <p:ext uri="{BB962C8B-B14F-4D97-AF65-F5344CB8AC3E}">
        <p14:creationId xmlns:p14="http://schemas.microsoft.com/office/powerpoint/2010/main" val="2636525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9400" y="2857500"/>
            <a:ext cx="457200"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8" name="Rectangle 7"/>
          <p:cNvSpPr/>
          <p:nvPr/>
        </p:nvSpPr>
        <p:spPr>
          <a:xfrm>
            <a:off x="3962400" y="2857500"/>
            <a:ext cx="457200" cy="457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8676" name="Rectangle 2"/>
          <p:cNvSpPr>
            <a:spLocks noGrp="1" noChangeArrowheads="1"/>
          </p:cNvSpPr>
          <p:nvPr>
            <p:ph type="title"/>
          </p:nvPr>
        </p:nvSpPr>
        <p:spPr/>
        <p:txBody>
          <a:bodyPr/>
          <a:lstStyle/>
          <a:p>
            <a:r>
              <a:rPr lang="en-US" altLang="da-DK" noProof="0" dirty="0"/>
              <a:t>A process</a:t>
            </a:r>
          </a:p>
        </p:txBody>
      </p:sp>
      <p:sp>
        <p:nvSpPr>
          <p:cNvPr id="28677" name="Rectangle 3"/>
          <p:cNvSpPr>
            <a:spLocks noGrp="1" noChangeArrowheads="1"/>
          </p:cNvSpPr>
          <p:nvPr>
            <p:ph idx="1"/>
          </p:nvPr>
        </p:nvSpPr>
        <p:spPr/>
        <p:txBody>
          <a:bodyPr/>
          <a:lstStyle/>
          <a:p>
            <a:r>
              <a:rPr lang="en-US" altLang="da-DK" noProof="0" dirty="0"/>
              <a:t>To find the ECs you will need to look carefully at the specification and especially all the </a:t>
            </a:r>
            <a:r>
              <a:rPr lang="en-US" altLang="da-DK" b="1" noProof="0" dirty="0"/>
              <a:t>conditions</a:t>
            </a:r>
            <a:r>
              <a:rPr lang="en-US" altLang="da-DK" noProof="0" dirty="0"/>
              <a:t> associated. </a:t>
            </a:r>
          </a:p>
          <a:p>
            <a:pPr lvl="1"/>
            <a:r>
              <a:rPr lang="en-US" altLang="da-DK" noProof="0" dirty="0"/>
              <a:t>Conditions express choices in our algorithms and therefore typically defines disjoint algorithm parts!</a:t>
            </a:r>
          </a:p>
          <a:p>
            <a:pPr lvl="2"/>
            <a:r>
              <a:rPr lang="en-US" altLang="da-DK" sz="2800" noProof="0" dirty="0"/>
              <a:t>If (expr) {} else {}</a:t>
            </a:r>
          </a:p>
          <a:p>
            <a:pPr lvl="1"/>
            <a:r>
              <a:rPr lang="en-US" altLang="da-DK" noProof="0" dirty="0"/>
              <a:t>And as the test cases should at least run through all parts of the algorithms, it defines the boundaries for the ECs.</a:t>
            </a:r>
          </a:p>
          <a:p>
            <a:r>
              <a:rPr lang="en-US" altLang="da-DK" noProof="0" dirty="0"/>
              <a:t>… And consider typical programming techniques</a:t>
            </a:r>
          </a:p>
          <a:p>
            <a:pPr lvl="1"/>
            <a:r>
              <a:rPr lang="en-US" altLang="da-DK" noProof="0" dirty="0"/>
              <a:t>Will a program contain if’s and while’s here?</a:t>
            </a:r>
          </a:p>
          <a:p>
            <a:pPr lvl="1"/>
            <a:endParaRPr lang="en-US" altLang="da-DK" noProof="0" dirty="0"/>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27</a:t>
            </a:fld>
            <a:endParaRPr lang="en-US"/>
          </a:p>
        </p:txBody>
      </p:sp>
    </p:spTree>
    <p:extLst>
      <p:ext uri="{BB962C8B-B14F-4D97-AF65-F5344CB8AC3E}">
        <p14:creationId xmlns:p14="http://schemas.microsoft.com/office/powerpoint/2010/main" val="2478693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2"/>
          <p:cNvSpPr>
            <a:spLocks noGrp="1" noChangeArrowheads="1"/>
          </p:cNvSpPr>
          <p:nvPr>
            <p:ph type="title"/>
          </p:nvPr>
        </p:nvSpPr>
        <p:spPr/>
        <p:txBody>
          <a:bodyPr/>
          <a:lstStyle/>
          <a:p>
            <a:pPr eaLnBrk="1" hangingPunct="1"/>
            <a:r>
              <a:rPr lang="en-US" altLang="da-DK" noProof="0" dirty="0"/>
              <a:t>Partitioning Heuristics</a:t>
            </a:r>
          </a:p>
        </p:txBody>
      </p:sp>
      <p:sp>
        <p:nvSpPr>
          <p:cNvPr id="29703" name="Rectangle 3"/>
          <p:cNvSpPr>
            <a:spLocks noGrp="1" noChangeArrowheads="1"/>
          </p:cNvSpPr>
          <p:nvPr>
            <p:ph type="body" idx="1"/>
          </p:nvPr>
        </p:nvSpPr>
        <p:spPr>
          <a:xfrm>
            <a:off x="381000" y="952500"/>
            <a:ext cx="6705600" cy="4318000"/>
          </a:xfrm>
        </p:spPr>
        <p:txBody>
          <a:bodyPr/>
          <a:lstStyle/>
          <a:p>
            <a:pPr eaLnBrk="1" hangingPunct="1"/>
            <a:r>
              <a:rPr lang="en-US" altLang="da-DK" noProof="0" dirty="0"/>
              <a:t>1) If you have a </a:t>
            </a:r>
            <a:r>
              <a:rPr lang="en-US" altLang="da-DK" i="1" noProof="0" dirty="0"/>
              <a:t>range of values</a:t>
            </a:r>
            <a:r>
              <a:rPr lang="en-US" altLang="da-DK" noProof="0" dirty="0"/>
              <a:t> specification</a:t>
            </a:r>
          </a:p>
          <a:p>
            <a:pPr lvl="1" eaLnBrk="1" hangingPunct="1"/>
            <a:r>
              <a:rPr lang="en-US" altLang="da-DK" noProof="0" dirty="0"/>
              <a:t>make </a:t>
            </a:r>
            <a:r>
              <a:rPr lang="en-US" altLang="da-DK" b="1" noProof="0" dirty="0"/>
              <a:t>three </a:t>
            </a:r>
            <a:r>
              <a:rPr lang="en-US" altLang="da-DK" noProof="0" dirty="0"/>
              <a:t>ECs:</a:t>
            </a:r>
          </a:p>
          <a:p>
            <a:pPr lvl="2" eaLnBrk="1" hangingPunct="1"/>
            <a:r>
              <a:rPr lang="en-US" altLang="da-DK" noProof="0" dirty="0"/>
              <a:t>[1] in range			valid </a:t>
            </a:r>
          </a:p>
          <a:p>
            <a:pPr lvl="2" eaLnBrk="1" hangingPunct="1"/>
            <a:r>
              <a:rPr lang="en-US" altLang="da-DK" noProof="0" dirty="0"/>
              <a:t>[2] above range			invalid</a:t>
            </a:r>
          </a:p>
          <a:p>
            <a:pPr lvl="2" eaLnBrk="1" hangingPunct="1"/>
            <a:r>
              <a:rPr lang="en-US" altLang="da-DK" noProof="0" dirty="0"/>
              <a:t>[3] below range			invalid</a:t>
            </a:r>
          </a:p>
          <a:p>
            <a:pPr eaLnBrk="1" hangingPunct="1"/>
            <a:endParaRPr lang="en-US" altLang="da-DK" noProof="0" dirty="0"/>
          </a:p>
          <a:p>
            <a:pPr eaLnBrk="1" hangingPunct="1"/>
            <a:r>
              <a:rPr lang="en-US" altLang="da-DK" noProof="0" dirty="0"/>
              <a:t>Ex. Standard chess notation/ is “a8” or “x17” valid positions?</a:t>
            </a:r>
          </a:p>
          <a:p>
            <a:pPr lvl="1" eaLnBrk="1" hangingPunct="1"/>
            <a:r>
              <a:rPr lang="en-US" altLang="da-DK" b="1" noProof="0" dirty="0"/>
              <a:t>Column range: a-h; Row range: 1-8</a:t>
            </a:r>
          </a:p>
        </p:txBody>
      </p:sp>
      <p:sp>
        <p:nvSpPr>
          <p:cNvPr id="2" name="Date Placeholder 1"/>
          <p:cNvSpPr>
            <a:spLocks noGrp="1"/>
          </p:cNvSpPr>
          <p:nvPr>
            <p:ph type="dt" sz="half" idx="10"/>
          </p:nvPr>
        </p:nvSpPr>
        <p:spPr/>
        <p:txBody>
          <a:bodyPr/>
          <a:lstStyle/>
          <a:p>
            <a:pPr>
              <a:defRPr/>
            </a:pPr>
            <a:r>
              <a:rPr lang="en-US"/>
              <a:t>CS@AU</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381500"/>
            <a:ext cx="4589463" cy="10668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28</a:t>
            </a:fld>
            <a:endParaRPr lang="en-US"/>
          </a:p>
        </p:txBody>
      </p:sp>
      <p:pic>
        <p:nvPicPr>
          <p:cNvPr id="5" name="Picture 4"/>
          <p:cNvPicPr>
            <a:picLocks noChangeAspect="1"/>
          </p:cNvPicPr>
          <p:nvPr/>
        </p:nvPicPr>
        <p:blipFill>
          <a:blip r:embed="rId3"/>
          <a:stretch>
            <a:fillRect/>
          </a:stretch>
        </p:blipFill>
        <p:spPr>
          <a:xfrm>
            <a:off x="6845364" y="2900363"/>
            <a:ext cx="2041397" cy="2014537"/>
          </a:xfrm>
          <a:prstGeom prst="rect">
            <a:avLst/>
          </a:prstGeom>
        </p:spPr>
      </p:pic>
      <p:sp>
        <p:nvSpPr>
          <p:cNvPr id="6" name="Rectangle: Rounded Corners 5">
            <a:extLst>
              <a:ext uri="{FF2B5EF4-FFF2-40B4-BE49-F238E27FC236}">
                <a16:creationId xmlns:a16="http://schemas.microsoft.com/office/drawing/2014/main" id="{62FDB230-0E32-4DDE-63B4-305664C49E29}"/>
              </a:ext>
            </a:extLst>
          </p:cNvPr>
          <p:cNvSpPr/>
          <p:nvPr/>
        </p:nvSpPr>
        <p:spPr>
          <a:xfrm>
            <a:off x="5914961" y="5019077"/>
            <a:ext cx="2971800" cy="2794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public </a:t>
            </a:r>
            <a:r>
              <a:rPr lang="en-US" sz="1200" dirty="0" err="1">
                <a:solidFill>
                  <a:schemeClr val="tx1"/>
                </a:solidFill>
                <a:latin typeface="Arial" panose="020B0604020202020204" pitchFamily="34" charset="0"/>
                <a:cs typeface="Arial" panose="020B0604020202020204" pitchFamily="34" charset="0"/>
              </a:rPr>
              <a:t>boolean</a:t>
            </a:r>
            <a:r>
              <a:rPr lang="en-US" sz="1200" dirty="0">
                <a:solidFill>
                  <a:schemeClr val="tx1"/>
                </a:solidFill>
                <a:latin typeface="Arial" panose="020B0604020202020204" pitchFamily="34" charset="0"/>
                <a:cs typeface="Arial" panose="020B0604020202020204" pitchFamily="34" charset="0"/>
              </a:rPr>
              <a:t> valid(char c, int r);</a:t>
            </a:r>
          </a:p>
        </p:txBody>
      </p:sp>
    </p:spTree>
    <p:extLst>
      <p:ext uri="{BB962C8B-B14F-4D97-AF65-F5344CB8AC3E}">
        <p14:creationId xmlns:p14="http://schemas.microsoft.com/office/powerpoint/2010/main" val="4289732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2"/>
          <p:cNvSpPr>
            <a:spLocks noGrp="1" noChangeArrowheads="1"/>
          </p:cNvSpPr>
          <p:nvPr>
            <p:ph type="title"/>
          </p:nvPr>
        </p:nvSpPr>
        <p:spPr/>
        <p:txBody>
          <a:bodyPr/>
          <a:lstStyle/>
          <a:p>
            <a:pPr eaLnBrk="1" hangingPunct="1"/>
            <a:r>
              <a:rPr lang="en-US" altLang="da-DK" noProof="0" dirty="0"/>
              <a:t>Partitioning Heuristics</a:t>
            </a:r>
          </a:p>
        </p:txBody>
      </p:sp>
      <p:sp>
        <p:nvSpPr>
          <p:cNvPr id="30727" name="Rectangle 3"/>
          <p:cNvSpPr>
            <a:spLocks noGrp="1" noChangeArrowheads="1"/>
          </p:cNvSpPr>
          <p:nvPr>
            <p:ph type="body" idx="1"/>
          </p:nvPr>
        </p:nvSpPr>
        <p:spPr/>
        <p:txBody>
          <a:bodyPr/>
          <a:lstStyle/>
          <a:p>
            <a:pPr eaLnBrk="1" hangingPunct="1"/>
            <a:r>
              <a:rPr lang="en-US" altLang="da-DK" noProof="0" dirty="0"/>
              <a:t>2) If you have a </a:t>
            </a:r>
            <a:r>
              <a:rPr lang="en-US" altLang="da-DK" i="1" noProof="0" dirty="0"/>
              <a:t>set, S, of values</a:t>
            </a:r>
            <a:r>
              <a:rPr lang="en-US" altLang="da-DK" noProof="0" dirty="0"/>
              <a:t> specification</a:t>
            </a:r>
          </a:p>
          <a:p>
            <a:pPr lvl="1" eaLnBrk="1" hangingPunct="1"/>
            <a:r>
              <a:rPr lang="en-US" altLang="da-DK" noProof="0" dirty="0"/>
              <a:t>make </a:t>
            </a:r>
            <a:r>
              <a:rPr lang="en-US" altLang="da-DK" b="1" noProof="0" dirty="0"/>
              <a:t>|S|+1</a:t>
            </a:r>
            <a:r>
              <a:rPr lang="en-US" altLang="da-DK" noProof="0" dirty="0"/>
              <a:t> ECs</a:t>
            </a:r>
          </a:p>
          <a:p>
            <a:pPr lvl="2" eaLnBrk="1" hangingPunct="1"/>
            <a:r>
              <a:rPr lang="en-US" altLang="da-DK" noProof="0" dirty="0"/>
              <a:t>[1] .. [|S|] one EC for </a:t>
            </a:r>
            <a:r>
              <a:rPr lang="en-US" altLang="da-DK" i="1" noProof="0" dirty="0"/>
              <a:t>each member </a:t>
            </a:r>
            <a:r>
              <a:rPr lang="en-US" altLang="da-DK" noProof="0" dirty="0"/>
              <a:t>in S	valid</a:t>
            </a:r>
          </a:p>
          <a:p>
            <a:pPr lvl="3" eaLnBrk="1" hangingPunct="1"/>
            <a:r>
              <a:rPr lang="en-US" altLang="da-DK" dirty="0"/>
              <a:t>Each with only that particular member in the set</a:t>
            </a:r>
            <a:endParaRPr lang="en-US" altLang="da-DK" noProof="0" dirty="0"/>
          </a:p>
          <a:p>
            <a:pPr lvl="2" eaLnBrk="1" hangingPunct="1"/>
            <a:r>
              <a:rPr lang="en-US" altLang="da-DK" noProof="0" dirty="0"/>
              <a:t>[|S|]+1 for </a:t>
            </a:r>
            <a:r>
              <a:rPr lang="en-US" altLang="da-DK" i="1" noProof="0" dirty="0"/>
              <a:t>all</a:t>
            </a:r>
            <a:r>
              <a:rPr lang="en-US" altLang="da-DK" noProof="0" dirty="0"/>
              <a:t> </a:t>
            </a:r>
            <a:r>
              <a:rPr lang="en-US" altLang="da-DK" i="1" noProof="0" dirty="0"/>
              <a:t>values outside </a:t>
            </a:r>
            <a:r>
              <a:rPr lang="en-US" altLang="da-DK" noProof="0" dirty="0"/>
              <a:t>S		invalid</a:t>
            </a:r>
          </a:p>
          <a:p>
            <a:pPr eaLnBrk="1" hangingPunct="1"/>
            <a:r>
              <a:rPr lang="en-US" altLang="da-DK" noProof="0" dirty="0"/>
              <a:t>Ex. </a:t>
            </a:r>
            <a:r>
              <a:rPr lang="en-US" altLang="da-DK" noProof="0" dirty="0" err="1"/>
              <a:t>PayStation</a:t>
            </a:r>
            <a:r>
              <a:rPr lang="en-US" altLang="da-DK" noProof="0" dirty="0"/>
              <a:t> accepting coins</a:t>
            </a:r>
          </a:p>
          <a:p>
            <a:pPr lvl="1" eaLnBrk="1" hangingPunct="1"/>
            <a:r>
              <a:rPr lang="en-US" altLang="da-DK" noProof="0" dirty="0"/>
              <a:t>Set of {5, 10, 25} cents coins</a:t>
            </a:r>
          </a:p>
          <a:p>
            <a:pPr lvl="1" eaLnBrk="1" hangingPunct="1"/>
            <a:endParaRPr lang="en-US" altLang="da-DK" dirty="0"/>
          </a:p>
          <a:p>
            <a:pPr lvl="1" eaLnBrk="1" hangingPunct="1"/>
            <a:endParaRPr lang="en-US" altLang="da-DK" noProof="0" dirty="0"/>
          </a:p>
          <a:p>
            <a:pPr lvl="1" eaLnBrk="1" hangingPunct="1"/>
            <a:endParaRPr lang="en-US" altLang="da-DK" dirty="0"/>
          </a:p>
          <a:p>
            <a:pPr lvl="1" eaLnBrk="1" hangingPunct="1"/>
            <a:r>
              <a:rPr lang="en-US" altLang="da-DK" noProof="0" dirty="0"/>
              <a:t>Note: Not just </a:t>
            </a:r>
            <a:r>
              <a:rPr lang="en-US" altLang="da-DK" i="1" noProof="0" dirty="0"/>
              <a:t>two sets!</a:t>
            </a:r>
            <a:r>
              <a:rPr lang="en-US" altLang="da-DK" b="1" i="1" noProof="0" dirty="0"/>
              <a:t> </a:t>
            </a:r>
            <a:endParaRPr lang="en-US" altLang="da-DK" noProof="0" dirty="0"/>
          </a:p>
          <a:p>
            <a:pPr eaLnBrk="1" hangingPunct="1"/>
            <a:endParaRPr lang="en-US" altLang="da-DK" noProof="0" dirty="0"/>
          </a:p>
        </p:txBody>
      </p:sp>
      <p:sp>
        <p:nvSpPr>
          <p:cNvPr id="2" name="Date Placeholder 1"/>
          <p:cNvSpPr>
            <a:spLocks noGrp="1"/>
          </p:cNvSpPr>
          <p:nvPr>
            <p:ph type="dt" sz="half" idx="10"/>
          </p:nvPr>
        </p:nvSpPr>
        <p:spPr/>
        <p:txBody>
          <a:bodyPr/>
          <a:lstStyle/>
          <a:p>
            <a:pPr>
              <a:defRPr/>
            </a:pPr>
            <a:r>
              <a:rPr lang="en-US"/>
              <a:t>CS@AU</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771900"/>
            <a:ext cx="5314950" cy="7239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29</a:t>
            </a:fld>
            <a:endParaRPr lang="en-US"/>
          </a:p>
        </p:txBody>
      </p:sp>
    </p:spTree>
    <p:extLst>
      <p:ext uri="{BB962C8B-B14F-4D97-AF65-F5344CB8AC3E}">
        <p14:creationId xmlns:p14="http://schemas.microsoft.com/office/powerpoint/2010/main" val="3586940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r>
              <a:rPr lang="en-US" altLang="da-DK" noProof="0" dirty="0"/>
              <a:t>Discussion</a:t>
            </a:r>
          </a:p>
        </p:txBody>
      </p:sp>
      <p:sp>
        <p:nvSpPr>
          <p:cNvPr id="5125" name="Rectangle 3"/>
          <p:cNvSpPr>
            <a:spLocks noGrp="1" noChangeArrowheads="1"/>
          </p:cNvSpPr>
          <p:nvPr>
            <p:ph type="body" idx="1"/>
          </p:nvPr>
        </p:nvSpPr>
        <p:spPr/>
        <p:txBody>
          <a:bodyPr/>
          <a:lstStyle/>
          <a:p>
            <a:r>
              <a:rPr lang="en-US" altLang="da-DK" noProof="0" dirty="0"/>
              <a:t>True?</a:t>
            </a:r>
          </a:p>
          <a:p>
            <a:pPr lvl="1"/>
            <a:r>
              <a:rPr lang="en-US" altLang="da-DK" noProof="0" dirty="0"/>
              <a:t>Find example of </a:t>
            </a:r>
            <a:r>
              <a:rPr lang="en-US" altLang="da-DK" b="1" noProof="0" dirty="0"/>
              <a:t>removing a defect does not increase the system’s reliability at all</a:t>
            </a:r>
          </a:p>
          <a:p>
            <a:pPr lvl="1"/>
            <a:endParaRPr lang="en-US" altLang="da-DK" b="1" noProof="0" dirty="0"/>
          </a:p>
          <a:p>
            <a:pPr lvl="1"/>
            <a:endParaRPr lang="en-US" altLang="da-DK" b="1" noProof="0" dirty="0"/>
          </a:p>
          <a:p>
            <a:pPr lvl="1"/>
            <a:r>
              <a:rPr lang="en-US" altLang="da-DK" noProof="0" dirty="0"/>
              <a:t>Find example of </a:t>
            </a:r>
            <a:r>
              <a:rPr lang="en-US" altLang="da-DK" b="1" noProof="0" dirty="0"/>
              <a:t>removing defect 1 increase reliability dramatically while removing defect 2 does not</a:t>
            </a:r>
            <a:endParaRPr lang="en-US" altLang="da-DK" noProof="0" dirty="0"/>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3</a:t>
            </a:fld>
            <a:endParaRPr lang="en-US"/>
          </a:p>
        </p:txBody>
      </p:sp>
    </p:spTree>
    <p:extLst>
      <p:ext uri="{BB962C8B-B14F-4D97-AF65-F5344CB8AC3E}">
        <p14:creationId xmlns:p14="http://schemas.microsoft.com/office/powerpoint/2010/main" val="1901163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2"/>
          <p:cNvSpPr>
            <a:spLocks noGrp="1" noChangeArrowheads="1"/>
          </p:cNvSpPr>
          <p:nvPr>
            <p:ph type="title"/>
          </p:nvPr>
        </p:nvSpPr>
        <p:spPr/>
        <p:txBody>
          <a:bodyPr/>
          <a:lstStyle/>
          <a:p>
            <a:pPr eaLnBrk="1" hangingPunct="1"/>
            <a:r>
              <a:rPr lang="en-US" altLang="da-DK" noProof="0" dirty="0"/>
              <a:t>Partitioning Heuristics</a:t>
            </a:r>
          </a:p>
        </p:txBody>
      </p:sp>
      <p:sp>
        <p:nvSpPr>
          <p:cNvPr id="31751" name="Rectangle 3"/>
          <p:cNvSpPr>
            <a:spLocks noGrp="1" noChangeArrowheads="1"/>
          </p:cNvSpPr>
          <p:nvPr>
            <p:ph type="body" idx="1"/>
          </p:nvPr>
        </p:nvSpPr>
        <p:spPr/>
        <p:txBody>
          <a:bodyPr/>
          <a:lstStyle/>
          <a:p>
            <a:pPr eaLnBrk="1" hangingPunct="1"/>
            <a:r>
              <a:rPr lang="en-US" altLang="da-DK" noProof="0" dirty="0"/>
              <a:t>3) If you have a </a:t>
            </a:r>
            <a:r>
              <a:rPr lang="en-US" altLang="da-DK" i="1" noProof="0" dirty="0" err="1"/>
              <a:t>boolean</a:t>
            </a:r>
            <a:r>
              <a:rPr lang="en-US" altLang="da-DK" i="1" noProof="0" dirty="0"/>
              <a:t> condition</a:t>
            </a:r>
            <a:r>
              <a:rPr lang="en-US" altLang="da-DK" noProof="0" dirty="0"/>
              <a:t> specification</a:t>
            </a:r>
          </a:p>
          <a:p>
            <a:pPr lvl="1" eaLnBrk="1" hangingPunct="1"/>
            <a:r>
              <a:rPr lang="en-US" altLang="da-DK" noProof="0" dirty="0"/>
              <a:t>make </a:t>
            </a:r>
            <a:r>
              <a:rPr lang="en-US" altLang="da-DK" b="1" noProof="0" dirty="0"/>
              <a:t>two</a:t>
            </a:r>
            <a:r>
              <a:rPr lang="en-US" altLang="da-DK" noProof="0" dirty="0"/>
              <a:t> ECs</a:t>
            </a:r>
          </a:p>
          <a:p>
            <a:pPr lvl="1" eaLnBrk="1" hangingPunct="1"/>
            <a:endParaRPr lang="en-US" altLang="da-DK" noProof="0" dirty="0"/>
          </a:p>
          <a:p>
            <a:pPr eaLnBrk="1" hangingPunct="1"/>
            <a:r>
              <a:rPr lang="en-US" altLang="da-DK" noProof="0" dirty="0"/>
              <a:t>Ex. the first character of identifier must be a letter</a:t>
            </a:r>
          </a:p>
          <a:p>
            <a:pPr lvl="1" eaLnBrk="1" hangingPunct="1"/>
            <a:endParaRPr lang="en-US" altLang="da-DK" noProof="0" dirty="0"/>
          </a:p>
          <a:p>
            <a:pPr eaLnBrk="1" hangingPunct="1"/>
            <a:endParaRPr lang="en-US" altLang="da-DK" i="1" noProof="0" dirty="0"/>
          </a:p>
          <a:p>
            <a:pPr eaLnBrk="1" hangingPunct="1"/>
            <a:endParaRPr lang="en-US" altLang="da-DK" i="1" noProof="0" dirty="0"/>
          </a:p>
          <a:p>
            <a:pPr eaLnBrk="1" hangingPunct="1"/>
            <a:r>
              <a:rPr lang="en-US" altLang="da-DK" noProof="0" dirty="0"/>
              <a:t>the object reference must not be null</a:t>
            </a:r>
          </a:p>
          <a:p>
            <a:pPr lvl="1" eaLnBrk="1" hangingPunct="1"/>
            <a:r>
              <a:rPr lang="en-US" altLang="da-DK" i="1" noProof="0" dirty="0"/>
              <a:t>you get it, right?</a:t>
            </a:r>
            <a:r>
              <a:rPr lang="en-US" altLang="da-DK" i="1" noProof="0" dirty="0">
                <a:sym typeface="Wingdings" pitchFamily="2" charset="2"/>
              </a:rPr>
              <a:t></a:t>
            </a:r>
            <a:endParaRPr lang="en-US" altLang="da-DK" i="1" noProof="0" dirty="0"/>
          </a:p>
        </p:txBody>
      </p:sp>
      <p:sp>
        <p:nvSpPr>
          <p:cNvPr id="2" name="Date Placeholder 1"/>
          <p:cNvSpPr>
            <a:spLocks noGrp="1"/>
          </p:cNvSpPr>
          <p:nvPr>
            <p:ph type="dt" sz="half" idx="10"/>
          </p:nvPr>
        </p:nvSpPr>
        <p:spPr/>
        <p:txBody>
          <a:bodyPr/>
          <a:lstStyle/>
          <a:p>
            <a:pPr>
              <a:defRPr/>
            </a:pPr>
            <a:r>
              <a:rPr lang="en-US"/>
              <a:t>CS@AU</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781300"/>
            <a:ext cx="4991100" cy="8858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30</a:t>
            </a:fld>
            <a:endParaRPr lang="en-US"/>
          </a:p>
        </p:txBody>
      </p:sp>
    </p:spTree>
    <p:extLst>
      <p:ext uri="{BB962C8B-B14F-4D97-AF65-F5344CB8AC3E}">
        <p14:creationId xmlns:p14="http://schemas.microsoft.com/office/powerpoint/2010/main" val="2600063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ChangeArrowheads="1"/>
          </p:cNvSpPr>
          <p:nvPr>
            <p:ph type="title"/>
          </p:nvPr>
        </p:nvSpPr>
        <p:spPr/>
        <p:txBody>
          <a:bodyPr/>
          <a:lstStyle/>
          <a:p>
            <a:pPr eaLnBrk="1" hangingPunct="1"/>
            <a:r>
              <a:rPr lang="en-US" altLang="da-DK" noProof="0" dirty="0"/>
              <a:t>Partitioning Heuristics</a:t>
            </a:r>
          </a:p>
        </p:txBody>
      </p:sp>
      <p:sp>
        <p:nvSpPr>
          <p:cNvPr id="32775" name="Rectangle 3"/>
          <p:cNvSpPr>
            <a:spLocks noGrp="1" noChangeArrowheads="1"/>
          </p:cNvSpPr>
          <p:nvPr>
            <p:ph type="body" idx="1"/>
          </p:nvPr>
        </p:nvSpPr>
        <p:spPr/>
        <p:txBody>
          <a:bodyPr/>
          <a:lstStyle/>
          <a:p>
            <a:pPr eaLnBrk="1" hangingPunct="1"/>
            <a:r>
              <a:rPr lang="en-US" altLang="da-DK" noProof="0" dirty="0"/>
              <a:t>4) If you question the representation property of any EC, then repartition!</a:t>
            </a:r>
          </a:p>
          <a:p>
            <a:pPr eaLnBrk="1" hangingPunct="1"/>
            <a:endParaRPr lang="en-US" altLang="da-DK" noProof="0" dirty="0"/>
          </a:p>
          <a:p>
            <a:pPr lvl="1" eaLnBrk="1" hangingPunct="1"/>
            <a:r>
              <a:rPr lang="en-US" altLang="da-DK" noProof="0" dirty="0"/>
              <a:t>Split EC into smaller ECs</a:t>
            </a:r>
          </a:p>
          <a:p>
            <a:pPr lvl="1" eaLnBrk="1" hangingPunct="1"/>
            <a:endParaRPr lang="en-US" altLang="da-DK" noProof="0" dirty="0"/>
          </a:p>
          <a:p>
            <a:pPr lvl="1" eaLnBrk="1" hangingPunct="1"/>
            <a:endParaRPr lang="en-US" altLang="da-DK" noProof="0" dirty="0"/>
          </a:p>
          <a:p>
            <a:pPr eaLnBrk="1" hangingPunct="1"/>
            <a:r>
              <a:rPr lang="en-US" altLang="da-DK" noProof="0" dirty="0"/>
              <a:t>Examples: shortly </a:t>
            </a:r>
            <a:r>
              <a:rPr lang="en-US" altLang="da-DK" noProof="0" dirty="0">
                <a:sym typeface="Wingdings" pitchFamily="2" charset="2"/>
              </a:rPr>
              <a:t></a:t>
            </a:r>
            <a:endParaRPr lang="en-US" altLang="da-DK" noProof="0" dirty="0"/>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31</a:t>
            </a:fld>
            <a:endParaRPr lang="en-US"/>
          </a:p>
        </p:txBody>
      </p:sp>
    </p:spTree>
    <p:extLst>
      <p:ext uri="{BB962C8B-B14F-4D97-AF65-F5344CB8AC3E}">
        <p14:creationId xmlns:p14="http://schemas.microsoft.com/office/powerpoint/2010/main" val="3409377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ctrTitle"/>
          </p:nvPr>
        </p:nvSpPr>
        <p:spPr/>
        <p:txBody>
          <a:bodyPr/>
          <a:lstStyle/>
          <a:p>
            <a:r>
              <a:rPr lang="en-US" altLang="da-DK" noProof="0" dirty="0"/>
              <a:t>From ECs to Test cases</a:t>
            </a:r>
          </a:p>
        </p:txBody>
      </p:sp>
      <p:sp>
        <p:nvSpPr>
          <p:cNvPr id="35845" name="Rectangle 5"/>
          <p:cNvSpPr>
            <a:spLocks noGrp="1" noChangeArrowheads="1"/>
          </p:cNvSpPr>
          <p:nvPr>
            <p:ph type="subTitle" idx="1"/>
          </p:nvPr>
        </p:nvSpPr>
        <p:spPr/>
        <p:txBody>
          <a:bodyPr/>
          <a:lstStyle/>
          <a:p>
            <a:endParaRPr lang="en-US" altLang="da-DK"/>
          </a:p>
        </p:txBody>
      </p:sp>
    </p:spTree>
    <p:extLst>
      <p:ext uri="{BB962C8B-B14F-4D97-AF65-F5344CB8AC3E}">
        <p14:creationId xmlns:p14="http://schemas.microsoft.com/office/powerpoint/2010/main" val="2643816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372" y="2247900"/>
            <a:ext cx="4695928" cy="111469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538134"/>
            <a:ext cx="2431845" cy="533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8" name="Rectangle 2"/>
          <p:cNvSpPr>
            <a:spLocks noGrp="1" noChangeArrowheads="1"/>
          </p:cNvSpPr>
          <p:nvPr>
            <p:ph type="title"/>
          </p:nvPr>
        </p:nvSpPr>
        <p:spPr/>
        <p:txBody>
          <a:bodyPr/>
          <a:lstStyle/>
          <a:p>
            <a:r>
              <a:rPr lang="en-US" altLang="da-DK" noProof="0" dirty="0"/>
              <a:t>Test case generation</a:t>
            </a:r>
          </a:p>
        </p:txBody>
      </p:sp>
      <p:sp>
        <p:nvSpPr>
          <p:cNvPr id="36869" name="Rectangle 3"/>
          <p:cNvSpPr>
            <a:spLocks noGrp="1" noChangeArrowheads="1"/>
          </p:cNvSpPr>
          <p:nvPr>
            <p:ph type="body" idx="1"/>
          </p:nvPr>
        </p:nvSpPr>
        <p:spPr/>
        <p:txBody>
          <a:bodyPr/>
          <a:lstStyle/>
          <a:p>
            <a:r>
              <a:rPr lang="en-US" altLang="da-DK" noProof="0" dirty="0"/>
              <a:t>For disjoint ECs you simply pick an element from each EC to make a test case.</a:t>
            </a:r>
          </a:p>
          <a:p>
            <a:r>
              <a:rPr lang="en-US" altLang="da-DK" noProof="0" dirty="0"/>
              <a:t>Document in a </a:t>
            </a:r>
            <a:r>
              <a:rPr lang="en-US" altLang="da-DK" b="1" noProof="0" dirty="0"/>
              <a:t>Extended test case table</a:t>
            </a:r>
            <a:endParaRPr lang="en-US" altLang="da-DK" noProof="0" dirty="0"/>
          </a:p>
          <a:p>
            <a:endParaRPr lang="en-US" altLang="da-DK" noProof="0" dirty="0"/>
          </a:p>
          <a:p>
            <a:endParaRPr lang="en-US" altLang="da-DK" noProof="0" dirty="0"/>
          </a:p>
          <a:p>
            <a:endParaRPr lang="en-US" altLang="da-DK" noProof="0" dirty="0"/>
          </a:p>
          <a:p>
            <a:endParaRPr lang="en-US" altLang="da-DK" noProof="0" dirty="0"/>
          </a:p>
          <a:p>
            <a:r>
              <a:rPr lang="en-US" altLang="da-DK" noProof="0" dirty="0"/>
              <a:t>Augmented with a column showing which ECs are covered!</a:t>
            </a:r>
            <a:endParaRPr lang="en-US" altLang="da-DK" b="1" noProof="0" dirty="0"/>
          </a:p>
        </p:txBody>
      </p:sp>
      <p:cxnSp>
        <p:nvCxnSpPr>
          <p:cNvPr id="9" name="Straight Arrow Connector 8"/>
          <p:cNvCxnSpPr>
            <a:cxnSpLocks/>
          </p:cNvCxnSpPr>
          <p:nvPr/>
        </p:nvCxnSpPr>
        <p:spPr>
          <a:xfrm>
            <a:off x="2125664" y="2805245"/>
            <a:ext cx="5951536" cy="1957255"/>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33</a:t>
            </a:fld>
            <a:endParaRPr lang="en-US"/>
          </a:p>
        </p:txBody>
      </p:sp>
    </p:spTree>
    <p:extLst>
      <p:ext uri="{BB962C8B-B14F-4D97-AF65-F5344CB8AC3E}">
        <p14:creationId xmlns:p14="http://schemas.microsoft.com/office/powerpoint/2010/main" val="1527917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r>
              <a:rPr lang="en-US" altLang="da-DK" noProof="0" dirty="0"/>
              <a:t>Usual case</a:t>
            </a:r>
          </a:p>
        </p:txBody>
      </p:sp>
      <p:sp>
        <p:nvSpPr>
          <p:cNvPr id="37893" name="Rectangle 3"/>
          <p:cNvSpPr>
            <a:spLocks noGrp="1" noChangeArrowheads="1"/>
          </p:cNvSpPr>
          <p:nvPr>
            <p:ph type="body" idx="1"/>
          </p:nvPr>
        </p:nvSpPr>
        <p:spPr/>
        <p:txBody>
          <a:bodyPr/>
          <a:lstStyle/>
          <a:p>
            <a:r>
              <a:rPr lang="en-US" altLang="da-DK" noProof="0" dirty="0"/>
              <a:t>ECs are seldom disjoint – so you have to </a:t>
            </a:r>
            <a:r>
              <a:rPr lang="en-US" altLang="da-DK" i="1" noProof="0" dirty="0"/>
              <a:t>combine</a:t>
            </a:r>
            <a:r>
              <a:rPr lang="en-US" altLang="da-DK" noProof="0" dirty="0"/>
              <a:t> them to generate test cases.</a:t>
            </a:r>
          </a:p>
          <a:p>
            <a:r>
              <a:rPr lang="en-US" altLang="da-DK" noProof="0" dirty="0"/>
              <a:t>Ex. Chess board validation</a:t>
            </a:r>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34</a:t>
            </a:fld>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2552700"/>
            <a:ext cx="3810000" cy="8856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171700"/>
            <a:ext cx="4841631" cy="2895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Rounded Corners 4">
            <a:extLst>
              <a:ext uri="{FF2B5EF4-FFF2-40B4-BE49-F238E27FC236}">
                <a16:creationId xmlns:a16="http://schemas.microsoft.com/office/drawing/2014/main" id="{BF1075E8-7419-DFF4-0EA0-FC9D13E201EB}"/>
              </a:ext>
            </a:extLst>
          </p:cNvPr>
          <p:cNvSpPr/>
          <p:nvPr/>
        </p:nvSpPr>
        <p:spPr>
          <a:xfrm>
            <a:off x="723900" y="4864630"/>
            <a:ext cx="2971800" cy="2794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public </a:t>
            </a:r>
            <a:r>
              <a:rPr lang="en-US" sz="1200" dirty="0" err="1">
                <a:solidFill>
                  <a:schemeClr val="tx1"/>
                </a:solidFill>
                <a:latin typeface="Arial" panose="020B0604020202020204" pitchFamily="34" charset="0"/>
                <a:cs typeface="Arial" panose="020B0604020202020204" pitchFamily="34" charset="0"/>
              </a:rPr>
              <a:t>boolean</a:t>
            </a:r>
            <a:r>
              <a:rPr lang="en-US" sz="1200" dirty="0">
                <a:solidFill>
                  <a:schemeClr val="tx1"/>
                </a:solidFill>
                <a:latin typeface="Arial" panose="020B0604020202020204" pitchFamily="34" charset="0"/>
                <a:cs typeface="Arial" panose="020B0604020202020204" pitchFamily="34" charset="0"/>
              </a:rPr>
              <a:t> valid(char c, int r);</a:t>
            </a:r>
          </a:p>
        </p:txBody>
      </p:sp>
    </p:spTree>
    <p:extLst>
      <p:ext uri="{BB962C8B-B14F-4D97-AF65-F5344CB8AC3E}">
        <p14:creationId xmlns:p14="http://schemas.microsoft.com/office/powerpoint/2010/main" val="640200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r>
              <a:rPr lang="en-US" altLang="da-DK" noProof="0" dirty="0"/>
              <a:t>Combinatorial Explosion</a:t>
            </a:r>
          </a:p>
        </p:txBody>
      </p:sp>
      <p:sp>
        <p:nvSpPr>
          <p:cNvPr id="38917" name="Rectangle 3"/>
          <p:cNvSpPr>
            <a:spLocks noGrp="1" noChangeArrowheads="1"/>
          </p:cNvSpPr>
          <p:nvPr>
            <p:ph type="body" idx="1"/>
          </p:nvPr>
        </p:nvSpPr>
        <p:spPr/>
        <p:txBody>
          <a:bodyPr/>
          <a:lstStyle/>
          <a:p>
            <a:r>
              <a:rPr lang="en-US" altLang="da-DK" noProof="0" dirty="0" err="1"/>
              <a:t>Umph</a:t>
            </a:r>
            <a:r>
              <a:rPr lang="en-US" altLang="da-DK" noProof="0" dirty="0"/>
              <a:t>! Combinatorial explosion of test cases </a:t>
            </a:r>
            <a:r>
              <a:rPr lang="en-US" altLang="da-DK" noProof="0" dirty="0">
                <a:sym typeface="Wingdings" pitchFamily="2" charset="2"/>
              </a:rPr>
              <a:t>.</a:t>
            </a:r>
          </a:p>
          <a:p>
            <a:r>
              <a:rPr lang="en-US" altLang="da-DK" noProof="0" dirty="0">
                <a:sym typeface="Wingdings" pitchFamily="2" charset="2"/>
              </a:rPr>
              <a:t>Ex.</a:t>
            </a:r>
          </a:p>
          <a:p>
            <a:pPr lvl="1"/>
            <a:r>
              <a:rPr lang="en-US" altLang="da-DK" b="1" noProof="0" dirty="0"/>
              <a:t>Three</a:t>
            </a:r>
            <a:r>
              <a:rPr lang="en-US" altLang="da-DK" noProof="0" dirty="0"/>
              <a:t> independent input parameters foo(</a:t>
            </a:r>
            <a:r>
              <a:rPr lang="en-US" altLang="da-DK" noProof="0" dirty="0" err="1"/>
              <a:t>x,y,z</a:t>
            </a:r>
            <a:r>
              <a:rPr lang="en-US" altLang="da-DK" noProof="0" dirty="0"/>
              <a:t>)</a:t>
            </a:r>
          </a:p>
          <a:p>
            <a:pPr lvl="1"/>
            <a:r>
              <a:rPr lang="en-US" altLang="da-DK" b="1" noProof="0" dirty="0"/>
              <a:t>Four</a:t>
            </a:r>
            <a:r>
              <a:rPr lang="en-US" altLang="da-DK" noProof="0" dirty="0"/>
              <a:t> ECs for each parameter</a:t>
            </a:r>
          </a:p>
          <a:p>
            <a:pPr lvl="2"/>
            <a:r>
              <a:rPr lang="en-US" altLang="da-DK" noProof="0" dirty="0"/>
              <a:t>That is: </a:t>
            </a:r>
          </a:p>
          <a:p>
            <a:pPr lvl="3"/>
            <a:r>
              <a:rPr lang="en-US" altLang="da-DK" noProof="0" dirty="0"/>
              <a:t>x’s input set divided into four ECs, </a:t>
            </a:r>
          </a:p>
          <a:p>
            <a:pPr lvl="3"/>
            <a:r>
              <a:rPr lang="en-US" altLang="da-DK" noProof="0" dirty="0"/>
              <a:t>y’s input set divided into four ECs,</a:t>
            </a:r>
          </a:p>
          <a:p>
            <a:pPr lvl="2"/>
            <a:r>
              <a:rPr lang="en-US" altLang="da-DK" noProof="0" dirty="0"/>
              <a:t>etc.</a:t>
            </a:r>
          </a:p>
          <a:p>
            <a:pPr lvl="1"/>
            <a:endParaRPr lang="en-US" altLang="da-DK" noProof="0" dirty="0"/>
          </a:p>
          <a:p>
            <a:r>
              <a:rPr lang="en-US" altLang="da-DK" noProof="0" dirty="0"/>
              <a:t>Question:</a:t>
            </a:r>
          </a:p>
          <a:p>
            <a:pPr lvl="1"/>
            <a:r>
              <a:rPr lang="en-US" altLang="da-DK" noProof="0" dirty="0"/>
              <a:t>How many test cases?</a:t>
            </a:r>
          </a:p>
          <a:p>
            <a:pPr lvl="1"/>
            <a:endParaRPr lang="en-US" altLang="da-DK" noProof="0" dirty="0"/>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35</a:t>
            </a:fld>
            <a:endParaRPr lang="en-US"/>
          </a:p>
        </p:txBody>
      </p:sp>
    </p:spTree>
    <p:extLst>
      <p:ext uri="{BB962C8B-B14F-4D97-AF65-F5344CB8AC3E}">
        <p14:creationId xmlns:p14="http://schemas.microsoft.com/office/powerpoint/2010/main" val="1513786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r>
              <a:rPr lang="en-US" altLang="da-DK" noProof="0" dirty="0"/>
              <a:t>Combinatorial Explosion</a:t>
            </a:r>
          </a:p>
        </p:txBody>
      </p:sp>
      <p:sp>
        <p:nvSpPr>
          <p:cNvPr id="39941" name="Rectangle 3"/>
          <p:cNvSpPr>
            <a:spLocks noGrp="1" noChangeArrowheads="1"/>
          </p:cNvSpPr>
          <p:nvPr>
            <p:ph type="body" idx="1"/>
          </p:nvPr>
        </p:nvSpPr>
        <p:spPr/>
        <p:txBody>
          <a:bodyPr/>
          <a:lstStyle/>
          <a:p>
            <a:r>
              <a:rPr lang="en-US" altLang="da-DK" noProof="0" dirty="0"/>
              <a:t>Answer: 4</a:t>
            </a:r>
            <a:r>
              <a:rPr lang="en-US" altLang="da-DK" baseline="30000" noProof="0" dirty="0"/>
              <a:t>3</a:t>
            </a:r>
            <a:r>
              <a:rPr lang="en-US" altLang="da-DK" noProof="0" dirty="0"/>
              <a:t> = 64 test cases…</a:t>
            </a:r>
          </a:p>
          <a:p>
            <a:endParaRPr lang="en-US" altLang="da-DK" noProof="0" dirty="0"/>
          </a:p>
          <a:p>
            <a:r>
              <a:rPr lang="en-US" altLang="da-DK" noProof="0" dirty="0"/>
              <a:t>TC1: [ECx1],[ECy1],[ECz1]</a:t>
            </a:r>
          </a:p>
          <a:p>
            <a:r>
              <a:rPr lang="en-US" altLang="da-DK" noProof="0" dirty="0"/>
              <a:t>TC2: [ECx1],[ECy1],[ECz2] …</a:t>
            </a:r>
          </a:p>
          <a:p>
            <a:r>
              <a:rPr lang="en-US" altLang="da-DK" noProof="0" dirty="0"/>
              <a:t>TC4: [ECx1],[ECy1],[ECz4] …</a:t>
            </a:r>
          </a:p>
          <a:p>
            <a:r>
              <a:rPr lang="en-US" altLang="da-DK" noProof="0" dirty="0"/>
              <a:t>TC5: [ECx1],[ECy2],[ECz1] …</a:t>
            </a:r>
          </a:p>
          <a:p>
            <a:r>
              <a:rPr lang="en-US" altLang="da-DK" noProof="0" dirty="0"/>
              <a:t>TC9: [ECx1],[ECy3],[ECz1] …</a:t>
            </a:r>
          </a:p>
          <a:p>
            <a:r>
              <a:rPr lang="en-US" altLang="da-DK" noProof="0" dirty="0"/>
              <a:t>…</a:t>
            </a:r>
          </a:p>
          <a:p>
            <a:r>
              <a:rPr lang="en-US" altLang="da-DK" noProof="0" dirty="0"/>
              <a:t>TC64: [ECx4],[ECy4],[ECz4]</a:t>
            </a:r>
          </a:p>
          <a:p>
            <a:endParaRPr lang="en-US" altLang="da-DK" noProof="0" dirty="0"/>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36</a:t>
            </a:fld>
            <a:endParaRPr lang="en-US"/>
          </a:p>
        </p:txBody>
      </p:sp>
    </p:spTree>
    <p:extLst>
      <p:ext uri="{BB962C8B-B14F-4D97-AF65-F5344CB8AC3E}">
        <p14:creationId xmlns:p14="http://schemas.microsoft.com/office/powerpoint/2010/main" val="3734401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r>
              <a:rPr lang="en-US" altLang="da-DK" noProof="0" dirty="0"/>
              <a:t>Myers’ Heuristics</a:t>
            </a:r>
          </a:p>
        </p:txBody>
      </p:sp>
      <p:sp>
        <p:nvSpPr>
          <p:cNvPr id="40965" name="Rectangle 6"/>
          <p:cNvSpPr>
            <a:spLocks noGrp="1" noChangeArrowheads="1"/>
          </p:cNvSpPr>
          <p:nvPr>
            <p:ph type="body" idx="1"/>
          </p:nvPr>
        </p:nvSpPr>
        <p:spPr/>
        <p:txBody>
          <a:bodyPr/>
          <a:lstStyle/>
          <a:p>
            <a:r>
              <a:rPr lang="en-US" altLang="da-DK" noProof="0" dirty="0"/>
              <a:t>Often, it is better to generate test cases like this:</a:t>
            </a:r>
          </a:p>
        </p:txBody>
      </p:sp>
      <p:graphicFrame>
        <p:nvGraphicFramePr>
          <p:cNvPr id="40966" name="Object 4"/>
          <p:cNvGraphicFramePr>
            <a:graphicFrameLocks noGrp="1" noChangeAspect="1"/>
          </p:cNvGraphicFramePr>
          <p:nvPr>
            <p:ph idx="4294967295"/>
          </p:nvPr>
        </p:nvGraphicFramePr>
        <p:xfrm>
          <a:off x="561975" y="1599407"/>
          <a:ext cx="8229600" cy="1184010"/>
        </p:xfrm>
        <a:graphic>
          <a:graphicData uri="http://schemas.openxmlformats.org/presentationml/2006/ole">
            <mc:AlternateContent xmlns:mc="http://schemas.openxmlformats.org/markup-compatibility/2006">
              <mc:Choice xmlns:v="urn:schemas-microsoft-com:vml" Requires="v">
                <p:oleObj name="Paint Shop Pro Image" r:id="rId2" imgW="9609756" imgH="1658986" progId="PaintShopPro">
                  <p:embed/>
                </p:oleObj>
              </mc:Choice>
              <mc:Fallback>
                <p:oleObj name="Paint Shop Pro Image" r:id="rId2" imgW="9609756" imgH="1658986" progId="PaintShopPro">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599407"/>
                        <a:ext cx="8229600" cy="1184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7" name="Line 7"/>
          <p:cNvSpPr>
            <a:spLocks noChangeShapeType="1"/>
          </p:cNvSpPr>
          <p:nvPr/>
        </p:nvSpPr>
        <p:spPr bwMode="auto">
          <a:xfrm>
            <a:off x="1779589" y="1871927"/>
            <a:ext cx="954087" cy="0"/>
          </a:xfrm>
          <a:prstGeom prst="line">
            <a:avLst/>
          </a:prstGeom>
          <a:noFill/>
          <a:ln w="38100">
            <a:solidFill>
              <a:schemeClr val="tx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8" name="Line 8"/>
          <p:cNvSpPr>
            <a:spLocks noChangeShapeType="1"/>
          </p:cNvSpPr>
          <p:nvPr/>
        </p:nvSpPr>
        <p:spPr bwMode="auto">
          <a:xfrm>
            <a:off x="7705725" y="1881188"/>
            <a:ext cx="954088" cy="0"/>
          </a:xfrm>
          <a:prstGeom prst="line">
            <a:avLst/>
          </a:prstGeom>
          <a:noFill/>
          <a:ln w="38100">
            <a:solidFill>
              <a:schemeClr val="tx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9" name="Line 9"/>
          <p:cNvSpPr>
            <a:spLocks noChangeShapeType="1"/>
          </p:cNvSpPr>
          <p:nvPr/>
        </p:nvSpPr>
        <p:spPr bwMode="auto">
          <a:xfrm>
            <a:off x="919164" y="2117990"/>
            <a:ext cx="954087" cy="0"/>
          </a:xfrm>
          <a:prstGeom prst="line">
            <a:avLst/>
          </a:prstGeom>
          <a:noFill/>
          <a:ln w="38100">
            <a:solidFill>
              <a:schemeClr val="tx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0" name="Line 10"/>
          <p:cNvSpPr>
            <a:spLocks noChangeShapeType="1"/>
          </p:cNvSpPr>
          <p:nvPr/>
        </p:nvSpPr>
        <p:spPr bwMode="auto">
          <a:xfrm>
            <a:off x="1436689" y="2484438"/>
            <a:ext cx="95408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1" name="Line 11"/>
          <p:cNvSpPr>
            <a:spLocks noChangeShapeType="1"/>
          </p:cNvSpPr>
          <p:nvPr/>
        </p:nvSpPr>
        <p:spPr bwMode="auto">
          <a:xfrm flipV="1">
            <a:off x="1724026" y="2705365"/>
            <a:ext cx="1255713" cy="793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4" name="Line 16"/>
          <p:cNvSpPr>
            <a:spLocks noChangeShapeType="1"/>
          </p:cNvSpPr>
          <p:nvPr/>
        </p:nvSpPr>
        <p:spPr bwMode="auto">
          <a:xfrm>
            <a:off x="3365501" y="4336521"/>
            <a:ext cx="9525" cy="80301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5" name="Line 17"/>
          <p:cNvSpPr>
            <a:spLocks noChangeShapeType="1"/>
          </p:cNvSpPr>
          <p:nvPr/>
        </p:nvSpPr>
        <p:spPr bwMode="auto">
          <a:xfrm>
            <a:off x="3014663" y="5139532"/>
            <a:ext cx="0" cy="267229"/>
          </a:xfrm>
          <a:prstGeom prst="line">
            <a:avLst/>
          </a:prstGeom>
          <a:noFill/>
          <a:ln w="38100">
            <a:solidFill>
              <a:schemeClr val="tx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6" name="Text Box 18"/>
          <p:cNvSpPr txBox="1">
            <a:spLocks noChangeArrowheads="1"/>
          </p:cNvSpPr>
          <p:nvPr/>
        </p:nvSpPr>
        <p:spPr bwMode="auto">
          <a:xfrm>
            <a:off x="2543176" y="4569354"/>
            <a:ext cx="7024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da-DK" sz="1400">
                <a:solidFill>
                  <a:srgbClr val="FF0000"/>
                </a:solidFill>
              </a:rPr>
              <a:t>Rule 2</a:t>
            </a:r>
          </a:p>
        </p:txBody>
      </p:sp>
      <p:sp>
        <p:nvSpPr>
          <p:cNvPr id="40977" name="Text Box 19"/>
          <p:cNvSpPr txBox="1">
            <a:spLocks noChangeArrowheads="1"/>
          </p:cNvSpPr>
          <p:nvPr/>
        </p:nvSpPr>
        <p:spPr bwMode="auto">
          <a:xfrm>
            <a:off x="2195513" y="5130271"/>
            <a:ext cx="702436"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da-DK" sz="1400" dirty="0">
                <a:solidFill>
                  <a:schemeClr val="accent2"/>
                </a:solidFill>
              </a:rPr>
              <a:t>Rule 1</a:t>
            </a:r>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37</a:t>
            </a:fld>
            <a:endParaRPr lang="en-US"/>
          </a:p>
        </p:txBody>
      </p:sp>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848100"/>
            <a:ext cx="4338494" cy="170285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631" y="3009900"/>
            <a:ext cx="3124201" cy="72620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516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095500"/>
            <a:ext cx="467677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8" name="Rectangle 2"/>
          <p:cNvSpPr>
            <a:spLocks noGrp="1" noChangeArrowheads="1"/>
          </p:cNvSpPr>
          <p:nvPr>
            <p:ph type="title"/>
          </p:nvPr>
        </p:nvSpPr>
        <p:spPr/>
        <p:txBody>
          <a:bodyPr/>
          <a:lstStyle/>
          <a:p>
            <a:r>
              <a:rPr lang="en-US" altLang="da-DK" noProof="0" dirty="0"/>
              <a:t>Why Rule 2?</a:t>
            </a:r>
          </a:p>
        </p:txBody>
      </p:sp>
      <p:sp>
        <p:nvSpPr>
          <p:cNvPr id="41989" name="Rectangle 3"/>
          <p:cNvSpPr>
            <a:spLocks noGrp="1" noChangeArrowheads="1"/>
          </p:cNvSpPr>
          <p:nvPr>
            <p:ph type="body" idx="1"/>
          </p:nvPr>
        </p:nvSpPr>
        <p:spPr/>
        <p:txBody>
          <a:bodyPr/>
          <a:lstStyle/>
          <a:p>
            <a:r>
              <a:rPr lang="en-US" altLang="da-DK" noProof="0" dirty="0"/>
              <a:t>Due to </a:t>
            </a:r>
            <a:r>
              <a:rPr lang="en-US" altLang="da-DK" b="1" noProof="0" dirty="0"/>
              <a:t>masking</a:t>
            </a:r>
          </a:p>
          <a:p>
            <a:pPr lvl="1"/>
            <a:r>
              <a:rPr lang="en-US" altLang="da-DK" noProof="0" dirty="0"/>
              <a:t>One correct test </a:t>
            </a:r>
            <a:r>
              <a:rPr lang="en-US" altLang="da-DK" i="1" noProof="0" dirty="0"/>
              <a:t>masks</a:t>
            </a:r>
            <a:r>
              <a:rPr lang="en-US" altLang="da-DK" noProof="0" dirty="0"/>
              <a:t> a later incorrect test</a:t>
            </a:r>
          </a:p>
          <a:p>
            <a:r>
              <a:rPr lang="en-US" altLang="da-DK" noProof="0" dirty="0"/>
              <a:t>Ex.</a:t>
            </a:r>
          </a:p>
          <a:p>
            <a:endParaRPr lang="en-US" altLang="da-DK" noProof="0" dirty="0"/>
          </a:p>
          <a:p>
            <a:endParaRPr lang="en-US" altLang="da-DK" noProof="0" dirty="0"/>
          </a:p>
          <a:p>
            <a:endParaRPr lang="en-US" altLang="da-DK" noProof="0" dirty="0"/>
          </a:p>
          <a:p>
            <a:endParaRPr lang="en-US" altLang="da-DK" noProof="0" dirty="0"/>
          </a:p>
          <a:p>
            <a:r>
              <a:rPr lang="en-US" altLang="da-DK" noProof="0" dirty="0"/>
              <a:t>This</a:t>
            </a:r>
            <a:r>
              <a:rPr lang="en-US" altLang="da-DK" dirty="0"/>
              <a:t> t</a:t>
            </a:r>
            <a:r>
              <a:rPr lang="en-US" altLang="da-DK" noProof="0" dirty="0" err="1"/>
              <a:t>est</a:t>
            </a:r>
            <a:r>
              <a:rPr lang="en-US" altLang="da-DK" noProof="0" dirty="0"/>
              <a:t> case will pass which is </a:t>
            </a:r>
            <a:r>
              <a:rPr lang="en-US" altLang="da-DK" i="1" noProof="0" dirty="0"/>
              <a:t>expected</a:t>
            </a:r>
          </a:p>
          <a:p>
            <a:pPr lvl="1"/>
            <a:r>
              <a:rPr lang="en-US" altLang="da-DK" dirty="0"/>
              <a:t>Thus, c</a:t>
            </a:r>
            <a:r>
              <a:rPr lang="en-US" altLang="da-DK" noProof="0" dirty="0"/>
              <a:t>ode is deemed correct, but this is a </a:t>
            </a:r>
            <a:r>
              <a:rPr lang="en-US" altLang="da-DK" b="1" noProof="0" dirty="0"/>
              <a:t>wrong </a:t>
            </a:r>
            <a:r>
              <a:rPr lang="en-US" altLang="da-DK" noProof="0" dirty="0"/>
              <a:t>conclusion!</a:t>
            </a:r>
          </a:p>
          <a:p>
            <a:pPr lvl="2"/>
            <a:r>
              <a:rPr lang="en-US" altLang="da-DK" noProof="0" dirty="0"/>
              <a:t>It was the ‘column’ test that returned ‘false’ so the defect in the row conditions is </a:t>
            </a:r>
            <a:r>
              <a:rPr lang="en-US" altLang="da-DK" b="1" noProof="0" dirty="0"/>
              <a:t>masked</a:t>
            </a:r>
            <a:endParaRPr lang="en-US" altLang="da-DK" noProof="0" dirty="0"/>
          </a:p>
          <a:p>
            <a:endParaRPr lang="en-US" altLang="da-DK" noProof="0" dirty="0"/>
          </a:p>
        </p:txBody>
      </p:sp>
      <p:cxnSp>
        <p:nvCxnSpPr>
          <p:cNvPr id="3" name="Straight Connector 2"/>
          <p:cNvCxnSpPr/>
          <p:nvPr/>
        </p:nvCxnSpPr>
        <p:spPr>
          <a:xfrm flipV="1">
            <a:off x="2523067" y="2857500"/>
            <a:ext cx="1143000" cy="79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rot="562858">
            <a:off x="7050025" y="3383280"/>
            <a:ext cx="1801368" cy="46482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1800" dirty="0"/>
              <a:t>False positive</a:t>
            </a:r>
          </a:p>
        </p:txBody>
      </p:sp>
      <p:sp>
        <p:nvSpPr>
          <p:cNvPr id="2" name="Date Placeholder 1"/>
          <p:cNvSpPr>
            <a:spLocks noGrp="1"/>
          </p:cNvSpPr>
          <p:nvPr>
            <p:ph type="dt" sz="half" idx="10"/>
          </p:nvPr>
        </p:nvSpPr>
        <p:spPr/>
        <p:txBody>
          <a:bodyPr/>
          <a:lstStyle/>
          <a:p>
            <a:pPr>
              <a:defRPr/>
            </a:pPr>
            <a:r>
              <a:rPr lang="en-US"/>
              <a:t>CS@AU</a:t>
            </a:r>
          </a:p>
        </p:txBody>
      </p:sp>
      <p:sp>
        <p:nvSpPr>
          <p:cNvPr id="4" name="Footer Placeholder 3"/>
          <p:cNvSpPr>
            <a:spLocks noGrp="1"/>
          </p:cNvSpPr>
          <p:nvPr>
            <p:ph type="ftr" sz="quarter" idx="11"/>
          </p:nvPr>
        </p:nvSpPr>
        <p:spPr/>
        <p:txBody>
          <a:bodyPr/>
          <a:lstStyle/>
          <a:p>
            <a:pPr>
              <a:defRPr/>
            </a:pPr>
            <a:r>
              <a:rPr lang="en-US"/>
              <a:t>Henrik Bærbak Christensen</a:t>
            </a:r>
          </a:p>
        </p:txBody>
      </p:sp>
      <p:sp>
        <p:nvSpPr>
          <p:cNvPr id="5" name="Slide Number Placeholder 4"/>
          <p:cNvSpPr>
            <a:spLocks noGrp="1"/>
          </p:cNvSpPr>
          <p:nvPr>
            <p:ph type="sldNum" sz="quarter" idx="12"/>
          </p:nvPr>
        </p:nvSpPr>
        <p:spPr/>
        <p:txBody>
          <a:bodyPr/>
          <a:lstStyle/>
          <a:p>
            <a:pPr>
              <a:defRPr/>
            </a:pPr>
            <a:fld id="{40390516-8E9A-4341-B9BC-EA7123011609}" type="slidenum">
              <a:rPr lang="en-US" smtClean="0"/>
              <a:pPr>
                <a:defRPr/>
              </a:pPr>
              <a:t>38</a:t>
            </a:fld>
            <a:endParaRPr lang="en-US"/>
          </a:p>
        </p:txBody>
      </p:sp>
      <p:sp>
        <p:nvSpPr>
          <p:cNvPr id="7" name="Rectangle 6"/>
          <p:cNvSpPr/>
          <p:nvPr/>
        </p:nvSpPr>
        <p:spPr>
          <a:xfrm>
            <a:off x="2057400" y="3615690"/>
            <a:ext cx="3810000" cy="30861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a-DK" dirty="0" err="1"/>
              <a:t>assertThat</a:t>
            </a:r>
            <a:r>
              <a:rPr lang="da-DK" dirty="0"/>
              <a:t>(</a:t>
            </a:r>
            <a:r>
              <a:rPr lang="da-DK" dirty="0" err="1"/>
              <a:t>b.valid</a:t>
            </a:r>
            <a:r>
              <a:rPr lang="da-DK" dirty="0"/>
              <a:t>(‘ ‘,0)), is(false));</a:t>
            </a:r>
            <a:endParaRPr lang="en-US" dirty="0"/>
          </a:p>
        </p:txBody>
      </p:sp>
      <p:sp>
        <p:nvSpPr>
          <p:cNvPr id="8" name="Rectangle 7">
            <a:extLst>
              <a:ext uri="{FF2B5EF4-FFF2-40B4-BE49-F238E27FC236}">
                <a16:creationId xmlns:a16="http://schemas.microsoft.com/office/drawing/2014/main" id="{8BE5C4E3-401F-5F9C-B7EB-61B4AAABE0B2}"/>
              </a:ext>
            </a:extLst>
          </p:cNvPr>
          <p:cNvSpPr/>
          <p:nvPr/>
        </p:nvSpPr>
        <p:spPr>
          <a:xfrm rot="562858">
            <a:off x="6592482" y="1616358"/>
            <a:ext cx="1801368" cy="70717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800" dirty="0">
                <a:solidFill>
                  <a:schemeClr val="bg1"/>
                </a:solidFill>
              </a:rPr>
              <a:t>Defective code</a:t>
            </a:r>
            <a:br>
              <a:rPr lang="en-US" sz="1800" dirty="0">
                <a:solidFill>
                  <a:schemeClr val="bg1"/>
                </a:solidFill>
              </a:rPr>
            </a:br>
            <a:r>
              <a:rPr lang="en-US" sz="1800" dirty="0">
                <a:solidFill>
                  <a:schemeClr val="bg1"/>
                </a:solidFill>
              </a:rPr>
              <a:t>but test pass </a:t>
            </a:r>
            <a:r>
              <a:rPr lang="en-US" sz="1800" dirty="0">
                <a:solidFill>
                  <a:schemeClr val="bg1"/>
                </a:solidFill>
                <a:sym typeface="Wingdings" panose="05000000000000000000" pitchFamily="2" charset="2"/>
              </a:rPr>
              <a:t></a:t>
            </a:r>
            <a:endParaRPr lang="en-US" sz="1800" dirty="0">
              <a:solidFill>
                <a:schemeClr val="bg1"/>
              </a:solidFill>
            </a:endParaRPr>
          </a:p>
        </p:txBody>
      </p:sp>
    </p:spTree>
    <p:extLst>
      <p:ext uri="{BB962C8B-B14F-4D97-AF65-F5344CB8AC3E}">
        <p14:creationId xmlns:p14="http://schemas.microsoft.com/office/powerpoint/2010/main" val="1360308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r>
              <a:rPr lang="en-US" altLang="da-DK" noProof="0" dirty="0"/>
              <a:t>Why Rule 1?</a:t>
            </a:r>
          </a:p>
        </p:txBody>
      </p:sp>
      <p:sp>
        <p:nvSpPr>
          <p:cNvPr id="43013" name="Rectangle 3"/>
          <p:cNvSpPr>
            <a:spLocks noGrp="1" noChangeArrowheads="1"/>
          </p:cNvSpPr>
          <p:nvPr>
            <p:ph type="body" idx="1"/>
          </p:nvPr>
        </p:nvSpPr>
        <p:spPr/>
        <p:txBody>
          <a:bodyPr/>
          <a:lstStyle/>
          <a:p>
            <a:r>
              <a:rPr lang="en-US" altLang="da-DK" noProof="0" dirty="0"/>
              <a:t>You may combine as </a:t>
            </a:r>
            <a:r>
              <a:rPr lang="en-US" altLang="da-DK" i="1" noProof="0" dirty="0"/>
              <a:t>many</a:t>
            </a:r>
            <a:r>
              <a:rPr lang="en-US" altLang="da-DK" noProof="0" dirty="0"/>
              <a:t> valid ECs as possible and cover it with only a single test case until all valid ECs are exhausted…</a:t>
            </a:r>
          </a:p>
          <a:p>
            <a:r>
              <a:rPr lang="en-US" altLang="da-DK" noProof="0" dirty="0"/>
              <a:t>Why?</a:t>
            </a:r>
          </a:p>
          <a:p>
            <a:r>
              <a:rPr lang="en-US" altLang="da-DK" noProof="0" dirty="0"/>
              <a:t>Because I must assume that all elements from ECs are used to compute the final result. Any defects will thus most likely show up even if the defect only relate to one element.</a:t>
            </a:r>
          </a:p>
          <a:p>
            <a:r>
              <a:rPr lang="en-US" altLang="da-DK" noProof="0" dirty="0"/>
              <a:t>Ex. </a:t>
            </a:r>
            <a:r>
              <a:rPr lang="en-US" altLang="da-DK" noProof="0" dirty="0" err="1"/>
              <a:t>bankdayNumberInYear</a:t>
            </a:r>
            <a:r>
              <a:rPr lang="en-US" altLang="da-DK" noProof="0" dirty="0"/>
              <a:t>(</a:t>
            </a:r>
            <a:r>
              <a:rPr lang="en-US" altLang="da-DK" noProof="0" dirty="0" err="1"/>
              <a:t>int</a:t>
            </a:r>
            <a:r>
              <a:rPr lang="en-US" altLang="da-DK" noProof="0" dirty="0"/>
              <a:t> month, </a:t>
            </a:r>
            <a:r>
              <a:rPr lang="en-US" altLang="da-DK" noProof="0" dirty="0" err="1"/>
              <a:t>int</a:t>
            </a:r>
            <a:r>
              <a:rPr lang="en-US" altLang="da-DK" noProof="0" dirty="0"/>
              <a:t> day)</a:t>
            </a:r>
          </a:p>
          <a:p>
            <a:pPr lvl="1"/>
            <a:r>
              <a:rPr lang="en-US" altLang="da-DK" noProof="0" dirty="0"/>
              <a:t>return 30*</a:t>
            </a:r>
            <a:r>
              <a:rPr lang="en-US" altLang="da-DK" noProof="0" dirty="0" err="1"/>
              <a:t>month+day</a:t>
            </a:r>
            <a:endParaRPr lang="en-US" altLang="da-DK" noProof="0" dirty="0"/>
          </a:p>
        </p:txBody>
      </p:sp>
      <p:sp>
        <p:nvSpPr>
          <p:cNvPr id="2" name="Rectangle 1"/>
          <p:cNvSpPr/>
          <p:nvPr/>
        </p:nvSpPr>
        <p:spPr>
          <a:xfrm>
            <a:off x="6520071" y="3787914"/>
            <a:ext cx="2425147" cy="353391"/>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da-DK" sz="2000" dirty="0">
                <a:solidFill>
                  <a:schemeClr val="bg1"/>
                </a:solidFill>
              </a:rPr>
              <a:t>Jan = 1; </a:t>
            </a:r>
            <a:r>
              <a:rPr lang="da-DK" sz="2000" dirty="0" err="1">
                <a:solidFill>
                  <a:schemeClr val="bg1"/>
                </a:solidFill>
              </a:rPr>
              <a:t>Feb</a:t>
            </a:r>
            <a:r>
              <a:rPr lang="da-DK" sz="2000" dirty="0">
                <a:solidFill>
                  <a:schemeClr val="bg1"/>
                </a:solidFill>
              </a:rPr>
              <a:t> = 2</a:t>
            </a:r>
            <a:endParaRPr lang="en-US" sz="2000" dirty="0">
              <a:solidFill>
                <a:schemeClr val="bg1"/>
              </a:solidFill>
            </a:endParaRPr>
          </a:p>
        </p:txBody>
      </p:sp>
      <p:sp>
        <p:nvSpPr>
          <p:cNvPr id="3" name="Date Placeholder 2"/>
          <p:cNvSpPr>
            <a:spLocks noGrp="1"/>
          </p:cNvSpPr>
          <p:nvPr>
            <p:ph type="dt" sz="half" idx="10"/>
          </p:nvPr>
        </p:nvSpPr>
        <p:spPr/>
        <p:txBody>
          <a:bodyPr/>
          <a:lstStyle/>
          <a:p>
            <a:pPr>
              <a:defRPr/>
            </a:pPr>
            <a:r>
              <a:rPr lang="en-US"/>
              <a:t>CS@AU</a:t>
            </a:r>
          </a:p>
        </p:txBody>
      </p:sp>
      <p:sp>
        <p:nvSpPr>
          <p:cNvPr id="4" name="Footer Placeholder 3"/>
          <p:cNvSpPr>
            <a:spLocks noGrp="1"/>
          </p:cNvSpPr>
          <p:nvPr>
            <p:ph type="ftr" sz="quarter" idx="11"/>
          </p:nvPr>
        </p:nvSpPr>
        <p:spPr/>
        <p:txBody>
          <a:bodyPr/>
          <a:lstStyle/>
          <a:p>
            <a:pPr>
              <a:defRPr/>
            </a:pPr>
            <a:r>
              <a:rPr lang="en-US"/>
              <a:t>Henrik Bærbak Christensen</a:t>
            </a:r>
          </a:p>
        </p:txBody>
      </p:sp>
      <p:sp>
        <p:nvSpPr>
          <p:cNvPr id="5" name="Slide Number Placeholder 4"/>
          <p:cNvSpPr>
            <a:spLocks noGrp="1"/>
          </p:cNvSpPr>
          <p:nvPr>
            <p:ph type="sldNum" sz="quarter" idx="12"/>
          </p:nvPr>
        </p:nvSpPr>
        <p:spPr/>
        <p:txBody>
          <a:bodyPr/>
          <a:lstStyle/>
          <a:p>
            <a:pPr>
              <a:defRPr/>
            </a:pPr>
            <a:fld id="{40390516-8E9A-4341-B9BC-EA7123011609}" type="slidenum">
              <a:rPr lang="en-US" smtClean="0"/>
              <a:pPr>
                <a:defRPr/>
              </a:pPr>
              <a:t>39</a:t>
            </a:fld>
            <a:endParaRPr lang="en-US"/>
          </a:p>
        </p:txBody>
      </p:sp>
    </p:spTree>
    <p:extLst>
      <p:ext uri="{BB962C8B-B14F-4D97-AF65-F5344CB8AC3E}">
        <p14:creationId xmlns:p14="http://schemas.microsoft.com/office/powerpoint/2010/main" val="1224527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r>
              <a:rPr lang="en-US" altLang="da-DK" noProof="0" dirty="0"/>
              <a:t>All defects are not equal!</a:t>
            </a:r>
          </a:p>
        </p:txBody>
      </p:sp>
      <p:sp>
        <p:nvSpPr>
          <p:cNvPr id="6149" name="Rectangle 3"/>
          <p:cNvSpPr>
            <a:spLocks noGrp="1" noChangeArrowheads="1"/>
          </p:cNvSpPr>
          <p:nvPr>
            <p:ph type="body" idx="1"/>
          </p:nvPr>
        </p:nvSpPr>
        <p:spPr/>
        <p:txBody>
          <a:bodyPr/>
          <a:lstStyle/>
          <a:p>
            <a:r>
              <a:rPr lang="en-US" altLang="da-DK" noProof="0" dirty="0"/>
              <a:t>So – given a certain amount of time to find defects (you need to sell things to earn money!):</a:t>
            </a:r>
          </a:p>
          <a:p>
            <a:endParaRPr lang="en-US" altLang="da-DK" noProof="0" dirty="0"/>
          </a:p>
          <a:p>
            <a:endParaRPr lang="en-US" altLang="da-DK" noProof="0" dirty="0"/>
          </a:p>
          <a:p>
            <a:r>
              <a:rPr lang="en-US" altLang="da-DK" noProof="0" dirty="0"/>
              <a:t>What kind of defects should you correct to get best </a:t>
            </a:r>
            <a:r>
              <a:rPr lang="en-US" altLang="da-DK" i="1" noProof="0" dirty="0"/>
              <a:t>return on investment?</a:t>
            </a:r>
            <a:endParaRPr lang="en-US" altLang="da-DK" noProof="0" dirty="0"/>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4</a:t>
            </a:fld>
            <a:endParaRPr lang="en-US"/>
          </a:p>
        </p:txBody>
      </p:sp>
    </p:spTree>
    <p:extLst>
      <p:ext uri="{BB962C8B-B14F-4D97-AF65-F5344CB8AC3E}">
        <p14:creationId xmlns:p14="http://schemas.microsoft.com/office/powerpoint/2010/main" val="1148311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ctrTitle"/>
          </p:nvPr>
        </p:nvSpPr>
        <p:spPr/>
        <p:txBody>
          <a:bodyPr/>
          <a:lstStyle/>
          <a:p>
            <a:r>
              <a:rPr lang="en-US" altLang="da-DK" noProof="0" dirty="0"/>
              <a:t>The Process</a:t>
            </a:r>
          </a:p>
        </p:txBody>
      </p:sp>
      <p:sp>
        <p:nvSpPr>
          <p:cNvPr id="44037" name="Rectangle 5"/>
          <p:cNvSpPr>
            <a:spLocks noGrp="1" noChangeArrowheads="1"/>
          </p:cNvSpPr>
          <p:nvPr>
            <p:ph type="subTitle" idx="1"/>
          </p:nvPr>
        </p:nvSpPr>
        <p:spPr/>
        <p:txBody>
          <a:bodyPr/>
          <a:lstStyle/>
          <a:p>
            <a:r>
              <a:rPr lang="en-US" altLang="da-DK" dirty="0"/>
              <a:t>The Summary</a:t>
            </a:r>
          </a:p>
        </p:txBody>
      </p:sp>
    </p:spTree>
    <p:extLst>
      <p:ext uri="{BB962C8B-B14F-4D97-AF65-F5344CB8AC3E}">
        <p14:creationId xmlns:p14="http://schemas.microsoft.com/office/powerpoint/2010/main" val="1748264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r>
              <a:rPr lang="en-US" altLang="da-DK" noProof="0" dirty="0"/>
              <a:t>Revisited…</a:t>
            </a:r>
          </a:p>
        </p:txBody>
      </p:sp>
      <p:graphicFrame>
        <p:nvGraphicFramePr>
          <p:cNvPr id="45061" name="Object 4"/>
          <p:cNvGraphicFramePr>
            <a:graphicFrameLocks noGrp="1" noChangeAspect="1"/>
          </p:cNvGraphicFramePr>
          <p:nvPr>
            <p:ph idx="1"/>
            <p:extLst>
              <p:ext uri="{D42A27DB-BD31-4B8C-83A1-F6EECF244321}">
                <p14:modId xmlns:p14="http://schemas.microsoft.com/office/powerpoint/2010/main" val="1016482487"/>
              </p:ext>
            </p:extLst>
          </p:nvPr>
        </p:nvGraphicFramePr>
        <p:xfrm>
          <a:off x="762000" y="1291167"/>
          <a:ext cx="7239000" cy="2980328"/>
        </p:xfrm>
        <a:graphic>
          <a:graphicData uri="http://schemas.openxmlformats.org/presentationml/2006/ole">
            <mc:AlternateContent xmlns:mc="http://schemas.openxmlformats.org/markup-compatibility/2006">
              <mc:Choice xmlns:v="urn:schemas-microsoft-com:vml" Requires="v">
                <p:oleObj name="Paint Shop Pro Image" r:id="rId2" imgW="9502439" imgH="3912195" progId="PaintShopPro">
                  <p:embed/>
                </p:oleObj>
              </mc:Choice>
              <mc:Fallback>
                <p:oleObj name="Paint Shop Pro Image" r:id="rId2" imgW="9502439" imgH="3912195" progId="PaintShopPro">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1167"/>
                        <a:ext cx="7239000" cy="2980328"/>
                      </a:xfrm>
                      <a:prstGeom prst="rect">
                        <a:avLst/>
                      </a:prstGeom>
                      <a:noFill/>
                      <a:ln>
                        <a:noFill/>
                      </a:ln>
                      <a:effectLst/>
                    </p:spPr>
                  </p:pic>
                </p:oleObj>
              </mc:Fallback>
            </mc:AlternateContent>
          </a:graphicData>
        </a:graphic>
      </p:graphicFrame>
      <p:sp>
        <p:nvSpPr>
          <p:cNvPr id="45062" name="TextBox 1"/>
          <p:cNvSpPr txBox="1">
            <a:spLocks noChangeArrowheads="1"/>
          </p:cNvSpPr>
          <p:nvPr/>
        </p:nvSpPr>
        <p:spPr bwMode="auto">
          <a:xfrm>
            <a:off x="727076" y="4229100"/>
            <a:ext cx="79216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a-DK" altLang="da-DK" sz="2000" dirty="0">
                <a:solidFill>
                  <a:schemeClr val="tx1"/>
                </a:solidFill>
              </a:rPr>
              <a:t>5</a:t>
            </a:r>
            <a:r>
              <a:rPr lang="en-US" altLang="da-DK" sz="2000" dirty="0">
                <a:solidFill>
                  <a:schemeClr val="tx1"/>
                </a:solidFill>
              </a:rPr>
              <a:t>. Review the generated test cases carefully to find what you missed – and iterate! </a:t>
            </a:r>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41</a:t>
            </a:fld>
            <a:endParaRPr lang="en-US"/>
          </a:p>
        </p:txBody>
      </p:sp>
    </p:spTree>
    <p:extLst>
      <p:ext uri="{BB962C8B-B14F-4D97-AF65-F5344CB8AC3E}">
        <p14:creationId xmlns:p14="http://schemas.microsoft.com/office/powerpoint/2010/main" val="622244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ctrTitle"/>
          </p:nvPr>
        </p:nvSpPr>
        <p:spPr/>
        <p:txBody>
          <a:bodyPr/>
          <a:lstStyle/>
          <a:p>
            <a:r>
              <a:rPr lang="en-US" altLang="da-DK" noProof="0" dirty="0"/>
              <a:t>An Example</a:t>
            </a:r>
          </a:p>
        </p:txBody>
      </p:sp>
      <p:sp>
        <p:nvSpPr>
          <p:cNvPr id="46085" name="Rectangle 5"/>
          <p:cNvSpPr>
            <a:spLocks noGrp="1" noChangeArrowheads="1"/>
          </p:cNvSpPr>
          <p:nvPr>
            <p:ph type="subTitle" idx="1"/>
          </p:nvPr>
        </p:nvSpPr>
        <p:spPr/>
        <p:txBody>
          <a:bodyPr/>
          <a:lstStyle/>
          <a:p>
            <a:r>
              <a:rPr lang="en-US" altLang="da-DK" noProof="0" dirty="0"/>
              <a:t>Phew – let’s see things in practice</a:t>
            </a:r>
          </a:p>
        </p:txBody>
      </p:sp>
    </p:spTree>
    <p:extLst>
      <p:ext uri="{BB962C8B-B14F-4D97-AF65-F5344CB8AC3E}">
        <p14:creationId xmlns:p14="http://schemas.microsoft.com/office/powerpoint/2010/main" val="2933781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Rectangle 2"/>
          <p:cNvSpPr>
            <a:spLocks noGrp="1" noChangeArrowheads="1"/>
          </p:cNvSpPr>
          <p:nvPr>
            <p:ph type="title"/>
          </p:nvPr>
        </p:nvSpPr>
        <p:spPr/>
        <p:txBody>
          <a:bodyPr/>
          <a:lstStyle/>
          <a:p>
            <a:pPr eaLnBrk="1" hangingPunct="1"/>
            <a:r>
              <a:rPr lang="en-US" altLang="da-DK" noProof="0" dirty="0"/>
              <a:t>Example</a:t>
            </a:r>
          </a:p>
        </p:txBody>
      </p:sp>
      <p:pic>
        <p:nvPicPr>
          <p:cNvPr id="4711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09625" y="1181365"/>
            <a:ext cx="6571714" cy="2621143"/>
          </a:xfrm>
          <a:noFill/>
        </p:spPr>
      </p:pic>
      <p:sp>
        <p:nvSpPr>
          <p:cNvPr id="47112" name="Line 4"/>
          <p:cNvSpPr>
            <a:spLocks noChangeShapeType="1"/>
          </p:cNvSpPr>
          <p:nvPr/>
        </p:nvSpPr>
        <p:spPr bwMode="auto">
          <a:xfrm flipH="1">
            <a:off x="1447800" y="2078303"/>
            <a:ext cx="3505200" cy="6614"/>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3" name="Line 5"/>
          <p:cNvSpPr>
            <a:spLocks noChangeShapeType="1"/>
          </p:cNvSpPr>
          <p:nvPr/>
        </p:nvSpPr>
        <p:spPr bwMode="auto">
          <a:xfrm>
            <a:off x="4572000" y="2625990"/>
            <a:ext cx="16002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Date Placeholder 1"/>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43</a:t>
            </a:fld>
            <a:endParaRPr lang="en-US"/>
          </a:p>
        </p:txBody>
      </p:sp>
    </p:spTree>
    <p:extLst>
      <p:ext uri="{BB962C8B-B14F-4D97-AF65-F5344CB8AC3E}">
        <p14:creationId xmlns:p14="http://schemas.microsoft.com/office/powerpoint/2010/main" val="3453003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lstStyle/>
          <a:p>
            <a:r>
              <a:rPr lang="en-US" altLang="da-DK" noProof="0" dirty="0"/>
              <a:t>Exercise</a:t>
            </a:r>
          </a:p>
        </p:txBody>
      </p:sp>
      <p:sp>
        <p:nvSpPr>
          <p:cNvPr id="48133" name="Rectangle 3"/>
          <p:cNvSpPr>
            <a:spLocks noGrp="1" noChangeArrowheads="1"/>
          </p:cNvSpPr>
          <p:nvPr>
            <p:ph type="body" idx="1"/>
          </p:nvPr>
        </p:nvSpPr>
        <p:spPr/>
        <p:txBody>
          <a:bodyPr/>
          <a:lstStyle/>
          <a:p>
            <a:r>
              <a:rPr lang="en-US" altLang="da-DK" noProof="0" dirty="0"/>
              <a:t>Which heuristics to use on the spec?</a:t>
            </a:r>
          </a:p>
        </p:txBody>
      </p:sp>
      <p:graphicFrame>
        <p:nvGraphicFramePr>
          <p:cNvPr id="48134" name="Object 4"/>
          <p:cNvGraphicFramePr>
            <a:graphicFrameLocks noGrp="1" noChangeAspect="1"/>
          </p:cNvGraphicFramePr>
          <p:nvPr>
            <p:ph sz="half" idx="4294967295"/>
            <p:extLst>
              <p:ext uri="{D42A27DB-BD31-4B8C-83A1-F6EECF244321}">
                <p14:modId xmlns:p14="http://schemas.microsoft.com/office/powerpoint/2010/main" val="368990168"/>
              </p:ext>
            </p:extLst>
          </p:nvPr>
        </p:nvGraphicFramePr>
        <p:xfrm>
          <a:off x="501651" y="1878540"/>
          <a:ext cx="7973854" cy="2368390"/>
        </p:xfrm>
        <a:graphic>
          <a:graphicData uri="http://schemas.openxmlformats.org/presentationml/2006/ole">
            <mc:AlternateContent xmlns:mc="http://schemas.openxmlformats.org/markup-compatibility/2006">
              <mc:Choice xmlns:v="urn:schemas-microsoft-com:vml" Requires="v">
                <p:oleObj name="Paint Shop Pro Image" r:id="rId2" imgW="9492683" imgH="2819512" progId="PaintShopPro">
                  <p:embed/>
                </p:oleObj>
              </mc:Choice>
              <mc:Fallback>
                <p:oleObj name="Paint Shop Pro Image" r:id="rId2" imgW="9492683" imgH="2819512" progId="PaintShopPro">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1" y="1878540"/>
                        <a:ext cx="7973854" cy="236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44</a:t>
            </a:fld>
            <a:endParaRPr lang="en-US"/>
          </a:p>
        </p:txBody>
      </p:sp>
    </p:spTree>
    <p:extLst>
      <p:ext uri="{BB962C8B-B14F-4D97-AF65-F5344CB8AC3E}">
        <p14:creationId xmlns:p14="http://schemas.microsoft.com/office/powerpoint/2010/main" val="1932853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lstStyle/>
          <a:p>
            <a:r>
              <a:rPr lang="en-US" altLang="da-DK" noProof="0" dirty="0"/>
              <a:t>Process step 1</a:t>
            </a:r>
          </a:p>
        </p:txBody>
      </p:sp>
      <p:sp>
        <p:nvSpPr>
          <p:cNvPr id="49157" name="Rectangle 3"/>
          <p:cNvSpPr>
            <a:spLocks noGrp="1" noChangeArrowheads="1"/>
          </p:cNvSpPr>
          <p:nvPr>
            <p:ph type="body" idx="1"/>
          </p:nvPr>
        </p:nvSpPr>
        <p:spPr/>
        <p:txBody>
          <a:bodyPr/>
          <a:lstStyle/>
          <a:p>
            <a:r>
              <a:rPr lang="en-US" altLang="da-DK" noProof="0" dirty="0"/>
              <a:t>Result</a:t>
            </a:r>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45</a:t>
            </a:fld>
            <a:endParaRPr 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19300"/>
            <a:ext cx="5715000" cy="10001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198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p:txBody>
          <a:bodyPr/>
          <a:lstStyle/>
          <a:p>
            <a:r>
              <a:rPr lang="en-US" altLang="da-DK" noProof="0" dirty="0"/>
              <a:t>Process step 2</a:t>
            </a:r>
          </a:p>
        </p:txBody>
      </p:sp>
      <p:sp>
        <p:nvSpPr>
          <p:cNvPr id="50181" name="Rectangle 3"/>
          <p:cNvSpPr>
            <a:spLocks noGrp="1" noChangeArrowheads="1"/>
          </p:cNvSpPr>
          <p:nvPr>
            <p:ph type="body" idx="1"/>
          </p:nvPr>
        </p:nvSpPr>
        <p:spPr/>
        <p:txBody>
          <a:bodyPr/>
          <a:lstStyle/>
          <a:p>
            <a:r>
              <a:rPr lang="en-US" altLang="da-DK" noProof="0" dirty="0"/>
              <a:t>Review and consider representation property?</a:t>
            </a:r>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46</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24100"/>
            <a:ext cx="5715000" cy="10001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918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r>
              <a:rPr lang="en-US" altLang="da-DK" noProof="0" dirty="0"/>
              <a:t>Damn – Leap years!</a:t>
            </a:r>
          </a:p>
        </p:txBody>
      </p:sp>
      <p:sp>
        <p:nvSpPr>
          <p:cNvPr id="51205" name="Rectangle 3"/>
          <p:cNvSpPr>
            <a:spLocks noGrp="1" noChangeArrowheads="1"/>
          </p:cNvSpPr>
          <p:nvPr>
            <p:ph type="body" idx="1"/>
          </p:nvPr>
        </p:nvSpPr>
        <p:spPr/>
        <p:txBody>
          <a:bodyPr/>
          <a:lstStyle/>
          <a:p>
            <a:r>
              <a:rPr lang="en-US" altLang="da-DK" noProof="0" dirty="0"/>
              <a:t>Nice to be an astronomer </a:t>
            </a:r>
            <a:r>
              <a:rPr lang="en-US" altLang="da-DK" noProof="0" dirty="0">
                <a:sym typeface="Wingdings" pitchFamily="2" charset="2"/>
              </a:rPr>
              <a:t></a:t>
            </a:r>
          </a:p>
          <a:p>
            <a:endParaRPr lang="en-US" altLang="da-DK" noProof="0" dirty="0">
              <a:sym typeface="Wingdings" pitchFamily="2" charset="2"/>
            </a:endParaRPr>
          </a:p>
          <a:p>
            <a:endParaRPr lang="en-US" altLang="da-DK" noProof="0" dirty="0">
              <a:sym typeface="Wingdings" pitchFamily="2" charset="2"/>
            </a:endParaRPr>
          </a:p>
          <a:p>
            <a:endParaRPr lang="en-US" altLang="da-DK" noProof="0" dirty="0">
              <a:sym typeface="Wingdings" pitchFamily="2" charset="2"/>
            </a:endParaRPr>
          </a:p>
          <a:p>
            <a:endParaRPr lang="en-US" altLang="da-DK" noProof="0" dirty="0">
              <a:sym typeface="Wingdings" pitchFamily="2" charset="2"/>
            </a:endParaRPr>
          </a:p>
          <a:p>
            <a:r>
              <a:rPr lang="en-US" altLang="da-DK" noProof="0" dirty="0">
                <a:sym typeface="Wingdings" pitchFamily="2" charset="2"/>
              </a:rPr>
              <a:t>What about the months? Let’s play it safe…</a:t>
            </a:r>
            <a:endParaRPr lang="en-US" altLang="da-DK" noProof="0" dirty="0"/>
          </a:p>
        </p:txBody>
      </p:sp>
      <p:sp>
        <p:nvSpPr>
          <p:cNvPr id="51208" name="TextBox 1"/>
          <p:cNvSpPr txBox="1">
            <a:spLocks noChangeArrowheads="1"/>
          </p:cNvSpPr>
          <p:nvPr/>
        </p:nvSpPr>
        <p:spPr bwMode="auto">
          <a:xfrm>
            <a:off x="1783941" y="2173873"/>
            <a:ext cx="11785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a-DK" altLang="da-DK" sz="1600" dirty="0">
                <a:solidFill>
                  <a:schemeClr val="tx1"/>
                </a:solidFill>
              </a:rPr>
              <a:t>(as </a:t>
            </a:r>
            <a:r>
              <a:rPr lang="da-DK" altLang="da-DK" sz="1600" dirty="0" err="1">
                <a:solidFill>
                  <a:schemeClr val="tx1"/>
                </a:solidFill>
              </a:rPr>
              <a:t>before</a:t>
            </a:r>
            <a:r>
              <a:rPr lang="da-DK" altLang="da-DK" sz="1600" dirty="0">
                <a:solidFill>
                  <a:schemeClr val="tx1"/>
                </a:solidFill>
              </a:rPr>
              <a:t>)</a:t>
            </a:r>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47</a:t>
            </a:fld>
            <a:endParaRPr lang="en-US"/>
          </a:p>
        </p:txBody>
      </p:sp>
      <p:pic>
        <p:nvPicPr>
          <p:cNvPr id="204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85900"/>
            <a:ext cx="8201025" cy="14859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848100"/>
            <a:ext cx="5314950" cy="7239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8926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p:txBody>
          <a:bodyPr/>
          <a:lstStyle/>
          <a:p>
            <a:r>
              <a:rPr lang="en-US" altLang="da-DK" noProof="0" dirty="0"/>
              <a:t>Process step 3</a:t>
            </a:r>
          </a:p>
        </p:txBody>
      </p:sp>
      <p:sp>
        <p:nvSpPr>
          <p:cNvPr id="52229" name="Rectangle 3"/>
          <p:cNvSpPr>
            <a:spLocks noGrp="1" noChangeArrowheads="1"/>
          </p:cNvSpPr>
          <p:nvPr>
            <p:ph type="body" idx="1"/>
          </p:nvPr>
        </p:nvSpPr>
        <p:spPr/>
        <p:txBody>
          <a:bodyPr/>
          <a:lstStyle/>
          <a:p>
            <a:r>
              <a:rPr lang="en-US" altLang="da-DK" noProof="0" dirty="0"/>
              <a:t>Coverage?</a:t>
            </a:r>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48</a:t>
            </a:fld>
            <a:endParaRPr lang="en-US"/>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85900"/>
            <a:ext cx="8201025" cy="14859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848100"/>
            <a:ext cx="5314950" cy="7239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987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3"/>
          <p:cNvSpPr>
            <a:spLocks noGrp="1" noChangeArrowheads="1"/>
          </p:cNvSpPr>
          <p:nvPr>
            <p:ph type="body" idx="1"/>
          </p:nvPr>
        </p:nvSpPr>
        <p:spPr/>
        <p:txBody>
          <a:bodyPr/>
          <a:lstStyle/>
          <a:p>
            <a:r>
              <a:rPr lang="en-US" altLang="da-DK" noProof="0" dirty="0"/>
              <a:t>Generate, using Myers rule 1 and rule 2</a:t>
            </a:r>
          </a:p>
          <a:p>
            <a:endParaRPr lang="en-US" altLang="da-DK" noProof="0" dirty="0"/>
          </a:p>
          <a:p>
            <a:endParaRPr lang="en-US" altLang="da-DK" noProof="0" dirty="0"/>
          </a:p>
          <a:p>
            <a:endParaRPr lang="en-US" altLang="da-DK" noProof="0" dirty="0"/>
          </a:p>
          <a:p>
            <a:endParaRPr lang="en-US" altLang="da-DK" noProof="0" dirty="0"/>
          </a:p>
          <a:p>
            <a:endParaRPr lang="en-US" altLang="da-DK" noProof="0" dirty="0"/>
          </a:p>
          <a:p>
            <a:endParaRPr lang="en-US" altLang="da-DK" noProof="0" dirty="0"/>
          </a:p>
          <a:p>
            <a:endParaRPr lang="en-US" altLang="da-DK" noProof="0" dirty="0"/>
          </a:p>
          <a:p>
            <a:r>
              <a:rPr lang="en-US" altLang="da-DK" noProof="0" dirty="0"/>
              <a:t>Conclusion: </a:t>
            </a:r>
            <a:r>
              <a:rPr lang="en-US" altLang="da-DK" i="1" noProof="0" dirty="0"/>
              <a:t>Only </a:t>
            </a:r>
            <a:r>
              <a:rPr lang="en-US" altLang="da-DK" noProof="0" dirty="0"/>
              <a:t>8 test cases for a rather tricky alg.</a:t>
            </a:r>
          </a:p>
        </p:txBody>
      </p:sp>
      <p:pic>
        <p:nvPicPr>
          <p:cNvPr id="5" name="Picture 4"/>
          <p:cNvPicPr>
            <a:picLocks noChangeAspect="1"/>
          </p:cNvPicPr>
          <p:nvPr/>
        </p:nvPicPr>
        <p:blipFill>
          <a:blip r:embed="rId2"/>
          <a:stretch>
            <a:fillRect/>
          </a:stretch>
        </p:blipFill>
        <p:spPr>
          <a:xfrm>
            <a:off x="89804" y="1485900"/>
            <a:ext cx="5910357" cy="2819400"/>
          </a:xfrm>
          <a:prstGeom prst="rect">
            <a:avLst/>
          </a:prstGeom>
          <a:effectLst>
            <a:outerShdw blurRad="50800" dist="38100" dir="2700000" algn="tl" rotWithShape="0">
              <a:prstClr val="black">
                <a:alpha val="40000"/>
              </a:prstClr>
            </a:outerShdw>
          </a:effectLst>
        </p:spPr>
      </p:pic>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799" y="1562100"/>
            <a:ext cx="4314825" cy="78178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252" name="Rectangle 2"/>
          <p:cNvSpPr>
            <a:spLocks noGrp="1" noChangeArrowheads="1"/>
          </p:cNvSpPr>
          <p:nvPr>
            <p:ph type="title"/>
          </p:nvPr>
        </p:nvSpPr>
        <p:spPr/>
        <p:txBody>
          <a:bodyPr/>
          <a:lstStyle/>
          <a:p>
            <a:r>
              <a:rPr lang="en-US" altLang="da-DK" noProof="0" dirty="0"/>
              <a:t>Process step 4</a:t>
            </a:r>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49</a:t>
            </a:fld>
            <a:endParaRPr lang="en-US"/>
          </a:p>
        </p:txBody>
      </p:sp>
      <p:pic>
        <p:nvPicPr>
          <p:cNvPr id="1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3874" y="2628900"/>
            <a:ext cx="3562350" cy="48519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9538" y="3574230"/>
            <a:ext cx="3306686" cy="5786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Line 16"/>
          <p:cNvSpPr>
            <a:spLocks noChangeShapeType="1"/>
          </p:cNvSpPr>
          <p:nvPr/>
        </p:nvSpPr>
        <p:spPr bwMode="auto">
          <a:xfrm>
            <a:off x="152400" y="3111500"/>
            <a:ext cx="9176" cy="1041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6"/>
          <p:cNvSpPr>
            <a:spLocks noChangeShapeType="1"/>
          </p:cNvSpPr>
          <p:nvPr/>
        </p:nvSpPr>
        <p:spPr bwMode="auto">
          <a:xfrm>
            <a:off x="152400" y="1943100"/>
            <a:ext cx="20972" cy="1041400"/>
          </a:xfrm>
          <a:prstGeom prst="line">
            <a:avLst/>
          </a:prstGeom>
          <a:noFill/>
          <a:ln w="38100">
            <a:solidFill>
              <a:schemeClr val="tx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6430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p:cNvSpPr>
            <a:spLocks noGrp="1"/>
          </p:cNvSpPr>
          <p:nvPr>
            <p:ph type="title"/>
          </p:nvPr>
        </p:nvSpPr>
        <p:spPr/>
        <p:txBody>
          <a:bodyPr/>
          <a:lstStyle/>
          <a:p>
            <a:r>
              <a:rPr lang="en-US" altLang="da-DK" noProof="0" dirty="0"/>
              <a:t>Example</a:t>
            </a:r>
          </a:p>
        </p:txBody>
      </p:sp>
      <p:sp>
        <p:nvSpPr>
          <p:cNvPr id="7173" name="Content Placeholder 2"/>
          <p:cNvSpPr>
            <a:spLocks noGrp="1"/>
          </p:cNvSpPr>
          <p:nvPr>
            <p:ph idx="1"/>
          </p:nvPr>
        </p:nvSpPr>
        <p:spPr/>
        <p:txBody>
          <a:bodyPr/>
          <a:lstStyle/>
          <a:p>
            <a:r>
              <a:rPr lang="en-US" altLang="da-DK" noProof="0" dirty="0"/>
              <a:t>Firefox has an enormous amount of possible</a:t>
            </a:r>
            <a:br>
              <a:rPr lang="en-US" altLang="da-DK" noProof="0" dirty="0"/>
            </a:br>
            <a:r>
              <a:rPr lang="en-US" altLang="da-DK" noProof="0" dirty="0"/>
              <a:t>configurations! Imagine testing </a:t>
            </a:r>
            <a:r>
              <a:rPr lang="en-US" altLang="da-DK" i="1" noProof="0" dirty="0"/>
              <a:t>all possible combinations!</a:t>
            </a:r>
            <a:br>
              <a:rPr lang="en-US" altLang="da-DK" noProof="0" dirty="0"/>
            </a:br>
            <a:endParaRPr lang="en-US" altLang="da-DK" noProof="0" dirty="0"/>
          </a:p>
          <a:p>
            <a:r>
              <a:rPr lang="en-US" altLang="da-DK" noProof="0" dirty="0"/>
              <a:t>Which one would you</a:t>
            </a:r>
            <a:br>
              <a:rPr lang="en-US" altLang="da-DK" noProof="0" dirty="0"/>
            </a:br>
            <a:r>
              <a:rPr lang="en-US" altLang="da-DK" noProof="0" dirty="0"/>
              <a:t>test most thoroughly?</a:t>
            </a:r>
          </a:p>
        </p:txBody>
      </p:sp>
      <p:sp>
        <p:nvSpPr>
          <p:cNvPr id="2" name="Date Placeholder 1"/>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5</a:t>
            </a:fld>
            <a:endParaRPr lang="en-US"/>
          </a:p>
        </p:txBody>
      </p:sp>
      <p:pic>
        <p:nvPicPr>
          <p:cNvPr id="3" name="Picture 2"/>
          <p:cNvPicPr>
            <a:picLocks noChangeAspect="1"/>
          </p:cNvPicPr>
          <p:nvPr/>
        </p:nvPicPr>
        <p:blipFill>
          <a:blip r:embed="rId2"/>
          <a:stretch>
            <a:fillRect/>
          </a:stretch>
        </p:blipFill>
        <p:spPr>
          <a:xfrm>
            <a:off x="4800600" y="1790699"/>
            <a:ext cx="3620729" cy="3509663"/>
          </a:xfrm>
          <a:prstGeom prst="rect">
            <a:avLst/>
          </a:prstGeom>
        </p:spPr>
      </p:pic>
    </p:spTree>
    <p:extLst>
      <p:ext uri="{BB962C8B-B14F-4D97-AF65-F5344CB8AC3E}">
        <p14:creationId xmlns:p14="http://schemas.microsoft.com/office/powerpoint/2010/main" val="27026152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ctrTitle"/>
          </p:nvPr>
        </p:nvSpPr>
        <p:spPr/>
        <p:txBody>
          <a:bodyPr/>
          <a:lstStyle/>
          <a:p>
            <a:r>
              <a:rPr lang="en-US" altLang="da-DK" noProof="0" dirty="0"/>
              <a:t>Example 2</a:t>
            </a:r>
          </a:p>
        </p:txBody>
      </p:sp>
      <p:sp>
        <p:nvSpPr>
          <p:cNvPr id="54277" name="Rectangle 5"/>
          <p:cNvSpPr>
            <a:spLocks noGrp="1" noChangeArrowheads="1"/>
          </p:cNvSpPr>
          <p:nvPr>
            <p:ph type="subTitle" idx="1"/>
          </p:nvPr>
        </p:nvSpPr>
        <p:spPr/>
        <p:txBody>
          <a:bodyPr/>
          <a:lstStyle/>
          <a:p>
            <a:endParaRPr lang="en-US" altLang="da-DK"/>
          </a:p>
        </p:txBody>
      </p:sp>
    </p:spTree>
    <p:extLst>
      <p:ext uri="{BB962C8B-B14F-4D97-AF65-F5344CB8AC3E}">
        <p14:creationId xmlns:p14="http://schemas.microsoft.com/office/powerpoint/2010/main" val="10675481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p:txBody>
          <a:bodyPr/>
          <a:lstStyle/>
          <a:p>
            <a:r>
              <a:rPr lang="en-US" altLang="da-DK" noProof="0" dirty="0"/>
              <a:t>Formatting</a:t>
            </a:r>
          </a:p>
        </p:txBody>
      </p:sp>
      <p:sp>
        <p:nvSpPr>
          <p:cNvPr id="55301" name="Rectangle 6"/>
          <p:cNvSpPr>
            <a:spLocks noGrp="1" noChangeArrowheads="1"/>
          </p:cNvSpPr>
          <p:nvPr>
            <p:ph type="body" idx="1"/>
          </p:nvPr>
        </p:nvSpPr>
        <p:spPr/>
        <p:txBody>
          <a:bodyPr/>
          <a:lstStyle/>
          <a:p>
            <a:endParaRPr lang="en-US" altLang="da-DK" noProof="0" dirty="0"/>
          </a:p>
          <a:p>
            <a:endParaRPr lang="en-US" altLang="da-DK" noProof="0" dirty="0"/>
          </a:p>
          <a:p>
            <a:endParaRPr lang="en-US" altLang="da-DK" noProof="0" dirty="0"/>
          </a:p>
          <a:p>
            <a:endParaRPr lang="en-US" altLang="da-DK" noProof="0" dirty="0"/>
          </a:p>
          <a:p>
            <a:endParaRPr lang="en-US" altLang="da-DK" noProof="0" dirty="0"/>
          </a:p>
          <a:p>
            <a:r>
              <a:rPr lang="en-US" altLang="da-DK" noProof="0" dirty="0"/>
              <a:t>Note! Most of the conditions do </a:t>
            </a:r>
            <a:r>
              <a:rPr lang="en-US" altLang="da-DK" b="1" noProof="0" dirty="0"/>
              <a:t>not</a:t>
            </a:r>
            <a:r>
              <a:rPr lang="en-US" altLang="da-DK" noProof="0" dirty="0"/>
              <a:t> really talk about x but on the output.</a:t>
            </a:r>
          </a:p>
          <a:p>
            <a:endParaRPr lang="en-US" altLang="da-DK" noProof="0" dirty="0"/>
          </a:p>
          <a:p>
            <a:r>
              <a:rPr lang="en-US" altLang="da-DK" noProof="0" dirty="0"/>
              <a:t>Remember: </a:t>
            </a:r>
            <a:r>
              <a:rPr lang="en-US" altLang="da-DK" i="1" noProof="0" dirty="0"/>
              <a:t>Conditions in the specs!!!</a:t>
            </a:r>
            <a:endParaRPr lang="en-US" altLang="da-DK" noProof="0" dirty="0"/>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51</a:t>
            </a:fld>
            <a:endParaRPr lang="en-US"/>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58832"/>
            <a:ext cx="8139726" cy="1822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699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p:txBody>
          <a:bodyPr/>
          <a:lstStyle/>
          <a:p>
            <a:r>
              <a:rPr lang="en-US" altLang="da-DK" noProof="0" dirty="0"/>
              <a:t>Exercise</a:t>
            </a:r>
          </a:p>
        </p:txBody>
      </p:sp>
      <p:sp>
        <p:nvSpPr>
          <p:cNvPr id="56325" name="Rectangle 3"/>
          <p:cNvSpPr>
            <a:spLocks noGrp="1" noChangeArrowheads="1"/>
          </p:cNvSpPr>
          <p:nvPr>
            <p:ph type="body" idx="1"/>
          </p:nvPr>
        </p:nvSpPr>
        <p:spPr/>
        <p:txBody>
          <a:bodyPr/>
          <a:lstStyle/>
          <a:p>
            <a:r>
              <a:rPr lang="en-US" altLang="da-DK" noProof="0" dirty="0"/>
              <a:t>What do we do?</a:t>
            </a:r>
          </a:p>
          <a:p>
            <a:endParaRPr lang="en-US" altLang="da-DK" noProof="0" dirty="0"/>
          </a:p>
          <a:p>
            <a:endParaRPr lang="en-US" altLang="da-DK" noProof="0" dirty="0"/>
          </a:p>
          <a:p>
            <a:endParaRPr lang="en-US" altLang="da-DK" noProof="0" dirty="0"/>
          </a:p>
          <a:p>
            <a:endParaRPr lang="en-US" altLang="da-DK" noProof="0" dirty="0"/>
          </a:p>
          <a:p>
            <a:r>
              <a:rPr lang="en-US" altLang="da-DK" noProof="0" dirty="0"/>
              <a:t>Range? Boolean? Set?</a:t>
            </a:r>
          </a:p>
          <a:p>
            <a:r>
              <a:rPr lang="en-US" altLang="da-DK" noProof="0" dirty="0"/>
              <a:t>Valid / Invalid ECs?</a:t>
            </a:r>
          </a:p>
          <a:p>
            <a:endParaRPr lang="en-US" altLang="da-DK" noProof="0" dirty="0"/>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52</a:t>
            </a:fld>
            <a:endParaRPr lang="en-US"/>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85888"/>
            <a:ext cx="8139726" cy="1822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30177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p:txBody>
          <a:bodyPr/>
          <a:lstStyle/>
          <a:p>
            <a:r>
              <a:rPr lang="en-US" altLang="da-DK" noProof="0" dirty="0"/>
              <a:t>My analysis</a:t>
            </a:r>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53</a:t>
            </a:fld>
            <a:endParaRPr lang="en-US"/>
          </a:p>
        </p:txBody>
      </p:sp>
      <p:sp>
        <p:nvSpPr>
          <p:cNvPr id="6" name="Content Placeholder 5"/>
          <p:cNvSpPr>
            <a:spLocks noGrp="1"/>
          </p:cNvSpPr>
          <p:nvPr>
            <p:ph idx="1"/>
          </p:nvPr>
        </p:nvSpPr>
        <p:spPr/>
        <p:txBody>
          <a:bodyPr/>
          <a:lstStyle/>
          <a:p>
            <a:endParaRPr lang="en-US" dirty="0"/>
          </a:p>
        </p:txBody>
      </p:sp>
      <p:pic>
        <p:nvPicPr>
          <p:cNvPr id="245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85900"/>
            <a:ext cx="7458075" cy="29718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350" name="Text Box 6"/>
          <p:cNvSpPr txBox="1">
            <a:spLocks noChangeArrowheads="1"/>
          </p:cNvSpPr>
          <p:nvPr/>
        </p:nvSpPr>
        <p:spPr bwMode="auto">
          <a:xfrm>
            <a:off x="5791200" y="1770604"/>
            <a:ext cx="21916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
              <a:defRPr sz="2800">
                <a:solidFill>
                  <a:srgbClr val="000000"/>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da-DK" sz="1600" dirty="0">
                <a:solidFill>
                  <a:schemeClr val="tx1"/>
                </a:solidFill>
              </a:rPr>
              <a:t>0.0 &lt;= x &lt; 1000.0 [a3]</a:t>
            </a:r>
          </a:p>
        </p:txBody>
      </p:sp>
      <p:sp>
        <p:nvSpPr>
          <p:cNvPr id="5" name="Rounded Rectangle 4"/>
          <p:cNvSpPr/>
          <p:nvPr/>
        </p:nvSpPr>
        <p:spPr>
          <a:xfrm>
            <a:off x="7982826" y="1638300"/>
            <a:ext cx="1008774" cy="3385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range</a:t>
            </a:r>
            <a:endParaRPr lang="da-DK" dirty="0"/>
          </a:p>
        </p:txBody>
      </p:sp>
      <p:sp>
        <p:nvSpPr>
          <p:cNvPr id="7" name="Rounded Rectangle 6"/>
          <p:cNvSpPr/>
          <p:nvPr/>
        </p:nvSpPr>
        <p:spPr>
          <a:xfrm>
            <a:off x="7982826" y="2108200"/>
            <a:ext cx="1008774" cy="2911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boolean</a:t>
            </a:r>
            <a:endParaRPr lang="da-DK" dirty="0"/>
          </a:p>
        </p:txBody>
      </p:sp>
      <p:sp>
        <p:nvSpPr>
          <p:cNvPr id="8" name="Rounded Rectangle 7"/>
          <p:cNvSpPr/>
          <p:nvPr/>
        </p:nvSpPr>
        <p:spPr>
          <a:xfrm>
            <a:off x="7982826" y="2476500"/>
            <a:ext cx="1008774"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set</a:t>
            </a:r>
            <a:endParaRPr lang="da-DK" dirty="0"/>
          </a:p>
        </p:txBody>
      </p:sp>
      <p:sp>
        <p:nvSpPr>
          <p:cNvPr id="12" name="Rounded Rectangle 11"/>
          <p:cNvSpPr/>
          <p:nvPr/>
        </p:nvSpPr>
        <p:spPr>
          <a:xfrm>
            <a:off x="8001000" y="3619500"/>
            <a:ext cx="1008774"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set</a:t>
            </a:r>
            <a:endParaRPr lang="da-DK" dirty="0"/>
          </a:p>
        </p:txBody>
      </p:sp>
    </p:spTree>
    <p:extLst>
      <p:ext uri="{BB962C8B-B14F-4D97-AF65-F5344CB8AC3E}">
        <p14:creationId xmlns:p14="http://schemas.microsoft.com/office/powerpoint/2010/main" val="15477967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lstStyle/>
          <a:p>
            <a:r>
              <a:rPr lang="en-US" altLang="da-DK" noProof="0" dirty="0"/>
              <a:t>Test cases</a:t>
            </a:r>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54</a:t>
            </a:fld>
            <a:endParaRPr lang="en-US"/>
          </a:p>
        </p:txBody>
      </p:sp>
      <p:pic>
        <p:nvPicPr>
          <p:cNvPr id="256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952500"/>
            <a:ext cx="4543425" cy="19621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022454"/>
            <a:ext cx="5705475" cy="22734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18362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5B020-DC91-4D1C-B506-77C2508175ED}"/>
              </a:ext>
            </a:extLst>
          </p:cNvPr>
          <p:cNvSpPr>
            <a:spLocks noGrp="1"/>
          </p:cNvSpPr>
          <p:nvPr>
            <p:ph type="title"/>
          </p:nvPr>
        </p:nvSpPr>
        <p:spPr/>
        <p:txBody>
          <a:bodyPr/>
          <a:lstStyle/>
          <a:p>
            <a:r>
              <a:rPr lang="en-US" noProof="0" dirty="0"/>
              <a:t>Process Recap</a:t>
            </a:r>
          </a:p>
        </p:txBody>
      </p:sp>
      <p:sp>
        <p:nvSpPr>
          <p:cNvPr id="3" name="Content Placeholder 2">
            <a:extLst>
              <a:ext uri="{FF2B5EF4-FFF2-40B4-BE49-F238E27FC236}">
                <a16:creationId xmlns:a16="http://schemas.microsoft.com/office/drawing/2014/main" id="{C4AFBA99-30AE-4FD0-9459-0446363DE795}"/>
              </a:ext>
            </a:extLst>
          </p:cNvPr>
          <p:cNvSpPr>
            <a:spLocks noGrp="1"/>
          </p:cNvSpPr>
          <p:nvPr>
            <p:ph idx="1"/>
          </p:nvPr>
        </p:nvSpPr>
        <p:spPr/>
        <p:txBody>
          <a:bodyPr/>
          <a:lstStyle/>
          <a:p>
            <a:endParaRPr lang="da-DK" dirty="0"/>
          </a:p>
        </p:txBody>
      </p:sp>
      <p:sp>
        <p:nvSpPr>
          <p:cNvPr id="4" name="Date Placeholder 3">
            <a:extLst>
              <a:ext uri="{FF2B5EF4-FFF2-40B4-BE49-F238E27FC236}">
                <a16:creationId xmlns:a16="http://schemas.microsoft.com/office/drawing/2014/main" id="{C93FD978-B11B-4D0B-AB25-FB295D2B48A5}"/>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831ED72B-9F04-4A1C-8B48-BCB84004CB17}"/>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94B042F3-4A37-4351-A70B-43C13C4134AA}"/>
              </a:ext>
            </a:extLst>
          </p:cNvPr>
          <p:cNvSpPr>
            <a:spLocks noGrp="1"/>
          </p:cNvSpPr>
          <p:nvPr>
            <p:ph type="sldNum" sz="quarter" idx="12"/>
          </p:nvPr>
        </p:nvSpPr>
        <p:spPr/>
        <p:txBody>
          <a:bodyPr/>
          <a:lstStyle/>
          <a:p>
            <a:pPr>
              <a:defRPr/>
            </a:pPr>
            <a:fld id="{40390516-8E9A-4341-B9BC-EA7123011609}" type="slidenum">
              <a:rPr lang="en-US" smtClean="0"/>
              <a:pPr>
                <a:defRPr/>
              </a:pPr>
              <a:t>55</a:t>
            </a:fld>
            <a:endParaRPr lang="en-US"/>
          </a:p>
        </p:txBody>
      </p:sp>
      <p:pic>
        <p:nvPicPr>
          <p:cNvPr id="7" name="Picture 5">
            <a:extLst>
              <a:ext uri="{FF2B5EF4-FFF2-40B4-BE49-F238E27FC236}">
                <a16:creationId xmlns:a16="http://schemas.microsoft.com/office/drawing/2014/main" id="{D3ED55EC-0BD2-4FDE-A528-5EB548300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33500"/>
            <a:ext cx="3824654" cy="1524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5E79C656-E331-431B-A03E-AD9FD3B0B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487" y="2933700"/>
            <a:ext cx="4543425" cy="19621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a:extLst>
              <a:ext uri="{FF2B5EF4-FFF2-40B4-BE49-F238E27FC236}">
                <a16:creationId xmlns:a16="http://schemas.microsoft.com/office/drawing/2014/main" id="{F04D9C05-9020-4FDA-8CC8-AF9597B8AB01}"/>
              </a:ext>
            </a:extLst>
          </p:cNvPr>
          <p:cNvCxnSpPr/>
          <p:nvPr/>
        </p:nvCxnSpPr>
        <p:spPr>
          <a:xfrm>
            <a:off x="2064727" y="1562100"/>
            <a:ext cx="2469173" cy="1752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Object 4">
            <a:extLst>
              <a:ext uri="{FF2B5EF4-FFF2-40B4-BE49-F238E27FC236}">
                <a16:creationId xmlns:a16="http://schemas.microsoft.com/office/drawing/2014/main" id="{E5F92A9F-8026-4753-A704-0F0E1E7EC834}"/>
              </a:ext>
            </a:extLst>
          </p:cNvPr>
          <p:cNvGraphicFramePr>
            <a:graphicFrameLocks noChangeAspect="1"/>
          </p:cNvGraphicFramePr>
          <p:nvPr>
            <p:extLst>
              <p:ext uri="{D42A27DB-BD31-4B8C-83A1-F6EECF244321}">
                <p14:modId xmlns:p14="http://schemas.microsoft.com/office/powerpoint/2010/main" val="4195894470"/>
              </p:ext>
            </p:extLst>
          </p:nvPr>
        </p:nvGraphicFramePr>
        <p:xfrm>
          <a:off x="3357563" y="762000"/>
          <a:ext cx="6505574" cy="1038098"/>
        </p:xfrm>
        <a:graphic>
          <a:graphicData uri="http://schemas.openxmlformats.org/presentationml/2006/ole">
            <mc:AlternateContent xmlns:mc="http://schemas.openxmlformats.org/markup-compatibility/2006">
              <mc:Choice xmlns:v="urn:schemas-microsoft-com:vml" Requires="v">
                <p:oleObj name="Paint Shop Pro Image" r:id="rId4" imgW="9609756" imgH="1658986" progId="PaintShopPro">
                  <p:embed/>
                </p:oleObj>
              </mc:Choice>
              <mc:Fallback>
                <p:oleObj name="Paint Shop Pro Image" r:id="rId4" imgW="9609756" imgH="1658986" progId="PaintShopPro">
                  <p:embed/>
                  <p:pic>
                    <p:nvPicPr>
                      <p:cNvPr id="4096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563" y="762000"/>
                        <a:ext cx="6505574" cy="1038098"/>
                      </a:xfrm>
                      <a:prstGeom prst="rect">
                        <a:avLst/>
                      </a:prstGeom>
                      <a:noFill/>
                      <a:ln>
                        <a:noFill/>
                      </a:ln>
                      <a:effectLst/>
                    </p:spPr>
                  </p:pic>
                </p:oleObj>
              </mc:Fallback>
            </mc:AlternateContent>
          </a:graphicData>
        </a:graphic>
      </p:graphicFrame>
      <p:cxnSp>
        <p:nvCxnSpPr>
          <p:cNvPr id="13" name="Straight Arrow Connector 12">
            <a:extLst>
              <a:ext uri="{FF2B5EF4-FFF2-40B4-BE49-F238E27FC236}">
                <a16:creationId xmlns:a16="http://schemas.microsoft.com/office/drawing/2014/main" id="{7C8DB8F1-21A7-48A0-8BCB-487C2EF7CEF6}"/>
              </a:ext>
            </a:extLst>
          </p:cNvPr>
          <p:cNvCxnSpPr/>
          <p:nvPr/>
        </p:nvCxnSpPr>
        <p:spPr>
          <a:xfrm flipH="1" flipV="1">
            <a:off x="5867400" y="1562100"/>
            <a:ext cx="1371600" cy="73825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5901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5B020-DC91-4D1C-B506-77C2508175ED}"/>
              </a:ext>
            </a:extLst>
          </p:cNvPr>
          <p:cNvSpPr>
            <a:spLocks noGrp="1"/>
          </p:cNvSpPr>
          <p:nvPr>
            <p:ph type="title"/>
          </p:nvPr>
        </p:nvSpPr>
        <p:spPr/>
        <p:txBody>
          <a:bodyPr/>
          <a:lstStyle/>
          <a:p>
            <a:r>
              <a:rPr lang="en-US" noProof="0" dirty="0"/>
              <a:t>Process Recap</a:t>
            </a:r>
          </a:p>
        </p:txBody>
      </p:sp>
      <p:sp>
        <p:nvSpPr>
          <p:cNvPr id="3" name="Content Placeholder 2">
            <a:extLst>
              <a:ext uri="{FF2B5EF4-FFF2-40B4-BE49-F238E27FC236}">
                <a16:creationId xmlns:a16="http://schemas.microsoft.com/office/drawing/2014/main" id="{C4AFBA99-30AE-4FD0-9459-0446363DE795}"/>
              </a:ext>
            </a:extLst>
          </p:cNvPr>
          <p:cNvSpPr>
            <a:spLocks noGrp="1"/>
          </p:cNvSpPr>
          <p:nvPr>
            <p:ph idx="1"/>
          </p:nvPr>
        </p:nvSpPr>
        <p:spPr/>
        <p:txBody>
          <a:bodyPr/>
          <a:lstStyle/>
          <a:p>
            <a:endParaRPr lang="da-DK" dirty="0"/>
          </a:p>
        </p:txBody>
      </p:sp>
      <p:sp>
        <p:nvSpPr>
          <p:cNvPr id="4" name="Date Placeholder 3">
            <a:extLst>
              <a:ext uri="{FF2B5EF4-FFF2-40B4-BE49-F238E27FC236}">
                <a16:creationId xmlns:a16="http://schemas.microsoft.com/office/drawing/2014/main" id="{C93FD978-B11B-4D0B-AB25-FB295D2B48A5}"/>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831ED72B-9F04-4A1C-8B48-BCB84004CB17}"/>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94B042F3-4A37-4351-A70B-43C13C4134AA}"/>
              </a:ext>
            </a:extLst>
          </p:cNvPr>
          <p:cNvSpPr>
            <a:spLocks noGrp="1"/>
          </p:cNvSpPr>
          <p:nvPr>
            <p:ph type="sldNum" sz="quarter" idx="12"/>
          </p:nvPr>
        </p:nvSpPr>
        <p:spPr/>
        <p:txBody>
          <a:bodyPr/>
          <a:lstStyle/>
          <a:p>
            <a:pPr>
              <a:defRPr/>
            </a:pPr>
            <a:fld id="{40390516-8E9A-4341-B9BC-EA7123011609}" type="slidenum">
              <a:rPr lang="en-US" smtClean="0"/>
              <a:pPr>
                <a:defRPr/>
              </a:pPr>
              <a:t>56</a:t>
            </a:fld>
            <a:endParaRPr lang="en-US"/>
          </a:p>
        </p:txBody>
      </p:sp>
      <p:pic>
        <p:nvPicPr>
          <p:cNvPr id="7" name="Picture 5">
            <a:extLst>
              <a:ext uri="{FF2B5EF4-FFF2-40B4-BE49-F238E27FC236}">
                <a16:creationId xmlns:a16="http://schemas.microsoft.com/office/drawing/2014/main" id="{D3ED55EC-0BD2-4FDE-A528-5EB548300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33500"/>
            <a:ext cx="3824654" cy="1524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5E79C656-E331-431B-A03E-AD9FD3B0B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487" y="2933700"/>
            <a:ext cx="4543425" cy="19621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a:extLst>
              <a:ext uri="{FF2B5EF4-FFF2-40B4-BE49-F238E27FC236}">
                <a16:creationId xmlns:a16="http://schemas.microsoft.com/office/drawing/2014/main" id="{F04D9C05-9020-4FDA-8CC8-AF9597B8AB01}"/>
              </a:ext>
            </a:extLst>
          </p:cNvPr>
          <p:cNvCxnSpPr>
            <a:cxnSpLocks/>
          </p:cNvCxnSpPr>
          <p:nvPr/>
        </p:nvCxnSpPr>
        <p:spPr>
          <a:xfrm>
            <a:off x="2514600" y="1562100"/>
            <a:ext cx="2057400" cy="2133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Object 4">
            <a:extLst>
              <a:ext uri="{FF2B5EF4-FFF2-40B4-BE49-F238E27FC236}">
                <a16:creationId xmlns:a16="http://schemas.microsoft.com/office/drawing/2014/main" id="{E5F92A9F-8026-4753-A704-0F0E1E7EC834}"/>
              </a:ext>
            </a:extLst>
          </p:cNvPr>
          <p:cNvGraphicFramePr>
            <a:graphicFrameLocks noChangeAspect="1"/>
          </p:cNvGraphicFramePr>
          <p:nvPr/>
        </p:nvGraphicFramePr>
        <p:xfrm>
          <a:off x="3357563" y="762000"/>
          <a:ext cx="6505574" cy="1038098"/>
        </p:xfrm>
        <a:graphic>
          <a:graphicData uri="http://schemas.openxmlformats.org/presentationml/2006/ole">
            <mc:AlternateContent xmlns:mc="http://schemas.openxmlformats.org/markup-compatibility/2006">
              <mc:Choice xmlns:v="urn:schemas-microsoft-com:vml" Requires="v">
                <p:oleObj name="Paint Shop Pro Image" r:id="rId4" imgW="9609756" imgH="1658986" progId="PaintShopPro">
                  <p:embed/>
                </p:oleObj>
              </mc:Choice>
              <mc:Fallback>
                <p:oleObj name="Paint Shop Pro Image" r:id="rId4" imgW="9609756" imgH="1658986" progId="PaintShopPro">
                  <p:embed/>
                  <p:pic>
                    <p:nvPicPr>
                      <p:cNvPr id="11" name="Object 4">
                        <a:extLst>
                          <a:ext uri="{FF2B5EF4-FFF2-40B4-BE49-F238E27FC236}">
                            <a16:creationId xmlns:a16="http://schemas.microsoft.com/office/drawing/2014/main" id="{E5F92A9F-8026-4753-A704-0F0E1E7EC8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563" y="762000"/>
                        <a:ext cx="6505574" cy="1038098"/>
                      </a:xfrm>
                      <a:prstGeom prst="rect">
                        <a:avLst/>
                      </a:prstGeom>
                      <a:noFill/>
                      <a:ln>
                        <a:noFill/>
                      </a:ln>
                      <a:effectLst/>
                    </p:spPr>
                  </p:pic>
                </p:oleObj>
              </mc:Fallback>
            </mc:AlternateContent>
          </a:graphicData>
        </a:graphic>
      </p:graphicFrame>
      <p:cxnSp>
        <p:nvCxnSpPr>
          <p:cNvPr id="13" name="Straight Arrow Connector 12">
            <a:extLst>
              <a:ext uri="{FF2B5EF4-FFF2-40B4-BE49-F238E27FC236}">
                <a16:creationId xmlns:a16="http://schemas.microsoft.com/office/drawing/2014/main" id="{7C8DB8F1-21A7-48A0-8BCB-487C2EF7CEF6}"/>
              </a:ext>
            </a:extLst>
          </p:cNvPr>
          <p:cNvCxnSpPr/>
          <p:nvPr/>
        </p:nvCxnSpPr>
        <p:spPr>
          <a:xfrm flipH="1" flipV="1">
            <a:off x="5867400" y="1562100"/>
            <a:ext cx="1371600" cy="73825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0112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5B020-DC91-4D1C-B506-77C2508175ED}"/>
              </a:ext>
            </a:extLst>
          </p:cNvPr>
          <p:cNvSpPr>
            <a:spLocks noGrp="1"/>
          </p:cNvSpPr>
          <p:nvPr>
            <p:ph type="title"/>
          </p:nvPr>
        </p:nvSpPr>
        <p:spPr/>
        <p:txBody>
          <a:bodyPr/>
          <a:lstStyle/>
          <a:p>
            <a:r>
              <a:rPr lang="en-US" noProof="0" dirty="0"/>
              <a:t>Process Recap</a:t>
            </a:r>
          </a:p>
        </p:txBody>
      </p:sp>
      <p:sp>
        <p:nvSpPr>
          <p:cNvPr id="3" name="Content Placeholder 2">
            <a:extLst>
              <a:ext uri="{FF2B5EF4-FFF2-40B4-BE49-F238E27FC236}">
                <a16:creationId xmlns:a16="http://schemas.microsoft.com/office/drawing/2014/main" id="{C4AFBA99-30AE-4FD0-9459-0446363DE795}"/>
              </a:ext>
            </a:extLst>
          </p:cNvPr>
          <p:cNvSpPr>
            <a:spLocks noGrp="1"/>
          </p:cNvSpPr>
          <p:nvPr>
            <p:ph idx="1"/>
          </p:nvPr>
        </p:nvSpPr>
        <p:spPr/>
        <p:txBody>
          <a:bodyPr/>
          <a:lstStyle/>
          <a:p>
            <a:endParaRPr lang="da-DK" dirty="0"/>
          </a:p>
        </p:txBody>
      </p:sp>
      <p:sp>
        <p:nvSpPr>
          <p:cNvPr id="4" name="Date Placeholder 3">
            <a:extLst>
              <a:ext uri="{FF2B5EF4-FFF2-40B4-BE49-F238E27FC236}">
                <a16:creationId xmlns:a16="http://schemas.microsoft.com/office/drawing/2014/main" id="{C93FD978-B11B-4D0B-AB25-FB295D2B48A5}"/>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831ED72B-9F04-4A1C-8B48-BCB84004CB17}"/>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94B042F3-4A37-4351-A70B-43C13C4134AA}"/>
              </a:ext>
            </a:extLst>
          </p:cNvPr>
          <p:cNvSpPr>
            <a:spLocks noGrp="1"/>
          </p:cNvSpPr>
          <p:nvPr>
            <p:ph type="sldNum" sz="quarter" idx="12"/>
          </p:nvPr>
        </p:nvSpPr>
        <p:spPr/>
        <p:txBody>
          <a:bodyPr/>
          <a:lstStyle/>
          <a:p>
            <a:pPr>
              <a:defRPr/>
            </a:pPr>
            <a:fld id="{40390516-8E9A-4341-B9BC-EA7123011609}" type="slidenum">
              <a:rPr lang="en-US" smtClean="0"/>
              <a:pPr>
                <a:defRPr/>
              </a:pPr>
              <a:t>57</a:t>
            </a:fld>
            <a:endParaRPr lang="en-US"/>
          </a:p>
        </p:txBody>
      </p:sp>
      <p:pic>
        <p:nvPicPr>
          <p:cNvPr id="7" name="Picture 5">
            <a:extLst>
              <a:ext uri="{FF2B5EF4-FFF2-40B4-BE49-F238E27FC236}">
                <a16:creationId xmlns:a16="http://schemas.microsoft.com/office/drawing/2014/main" id="{D3ED55EC-0BD2-4FDE-A528-5EB548300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7" y="1901008"/>
            <a:ext cx="3824654" cy="1524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5E79C656-E331-431B-A03E-AD9FD3B0B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487" y="2933700"/>
            <a:ext cx="4543425" cy="19621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a:extLst>
              <a:ext uri="{FF2B5EF4-FFF2-40B4-BE49-F238E27FC236}">
                <a16:creationId xmlns:a16="http://schemas.microsoft.com/office/drawing/2014/main" id="{F04D9C05-9020-4FDA-8CC8-AF9597B8AB01}"/>
              </a:ext>
            </a:extLst>
          </p:cNvPr>
          <p:cNvCxnSpPr>
            <a:cxnSpLocks/>
          </p:cNvCxnSpPr>
          <p:nvPr/>
        </p:nvCxnSpPr>
        <p:spPr>
          <a:xfrm>
            <a:off x="3647068" y="2222796"/>
            <a:ext cx="924932" cy="1472904"/>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Object 4">
            <a:extLst>
              <a:ext uri="{FF2B5EF4-FFF2-40B4-BE49-F238E27FC236}">
                <a16:creationId xmlns:a16="http://schemas.microsoft.com/office/drawing/2014/main" id="{E5F92A9F-8026-4753-A704-0F0E1E7EC834}"/>
              </a:ext>
            </a:extLst>
          </p:cNvPr>
          <p:cNvGraphicFramePr>
            <a:graphicFrameLocks noChangeAspect="1"/>
          </p:cNvGraphicFramePr>
          <p:nvPr/>
        </p:nvGraphicFramePr>
        <p:xfrm>
          <a:off x="3357563" y="762000"/>
          <a:ext cx="6505574" cy="1038098"/>
        </p:xfrm>
        <a:graphic>
          <a:graphicData uri="http://schemas.openxmlformats.org/presentationml/2006/ole">
            <mc:AlternateContent xmlns:mc="http://schemas.openxmlformats.org/markup-compatibility/2006">
              <mc:Choice xmlns:v="urn:schemas-microsoft-com:vml" Requires="v">
                <p:oleObj name="Paint Shop Pro Image" r:id="rId4" imgW="9609756" imgH="1658986" progId="PaintShopPro">
                  <p:embed/>
                </p:oleObj>
              </mc:Choice>
              <mc:Fallback>
                <p:oleObj name="Paint Shop Pro Image" r:id="rId4" imgW="9609756" imgH="1658986" progId="PaintShopPro">
                  <p:embed/>
                  <p:pic>
                    <p:nvPicPr>
                      <p:cNvPr id="11" name="Object 4">
                        <a:extLst>
                          <a:ext uri="{FF2B5EF4-FFF2-40B4-BE49-F238E27FC236}">
                            <a16:creationId xmlns:a16="http://schemas.microsoft.com/office/drawing/2014/main" id="{E5F92A9F-8026-4753-A704-0F0E1E7EC8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563" y="762000"/>
                        <a:ext cx="6505574" cy="1038098"/>
                      </a:xfrm>
                      <a:prstGeom prst="rect">
                        <a:avLst/>
                      </a:prstGeom>
                      <a:noFill/>
                      <a:ln>
                        <a:noFill/>
                      </a:ln>
                      <a:effectLst/>
                    </p:spPr>
                  </p:pic>
                </p:oleObj>
              </mc:Fallback>
            </mc:AlternateContent>
          </a:graphicData>
        </a:graphic>
      </p:graphicFrame>
      <p:cxnSp>
        <p:nvCxnSpPr>
          <p:cNvPr id="13" name="Straight Arrow Connector 12">
            <a:extLst>
              <a:ext uri="{FF2B5EF4-FFF2-40B4-BE49-F238E27FC236}">
                <a16:creationId xmlns:a16="http://schemas.microsoft.com/office/drawing/2014/main" id="{7C8DB8F1-21A7-48A0-8BCB-487C2EF7CEF6}"/>
              </a:ext>
            </a:extLst>
          </p:cNvPr>
          <p:cNvCxnSpPr>
            <a:cxnSpLocks/>
          </p:cNvCxnSpPr>
          <p:nvPr/>
        </p:nvCxnSpPr>
        <p:spPr>
          <a:xfrm flipH="1" flipV="1">
            <a:off x="6324600" y="1104900"/>
            <a:ext cx="914400" cy="1195452"/>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2F7FBE0-0E25-4F8C-A87C-0003F4165CDD}"/>
              </a:ext>
            </a:extLst>
          </p:cNvPr>
          <p:cNvCxnSpPr>
            <a:cxnSpLocks/>
          </p:cNvCxnSpPr>
          <p:nvPr/>
        </p:nvCxnSpPr>
        <p:spPr>
          <a:xfrm>
            <a:off x="3588544" y="2532591"/>
            <a:ext cx="1516856" cy="129176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78E997B-BFAA-4349-B895-F5E79748EB74}"/>
              </a:ext>
            </a:extLst>
          </p:cNvPr>
          <p:cNvCxnSpPr/>
          <p:nvPr/>
        </p:nvCxnSpPr>
        <p:spPr>
          <a:xfrm>
            <a:off x="3647068" y="3111500"/>
            <a:ext cx="1679607" cy="72572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657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5B020-DC91-4D1C-B506-77C2508175ED}"/>
              </a:ext>
            </a:extLst>
          </p:cNvPr>
          <p:cNvSpPr>
            <a:spLocks noGrp="1"/>
          </p:cNvSpPr>
          <p:nvPr>
            <p:ph type="title"/>
          </p:nvPr>
        </p:nvSpPr>
        <p:spPr/>
        <p:txBody>
          <a:bodyPr/>
          <a:lstStyle/>
          <a:p>
            <a:r>
              <a:rPr lang="en-US" noProof="0" dirty="0"/>
              <a:t>Process Recap</a:t>
            </a:r>
          </a:p>
        </p:txBody>
      </p:sp>
      <p:sp>
        <p:nvSpPr>
          <p:cNvPr id="3" name="Content Placeholder 2">
            <a:extLst>
              <a:ext uri="{FF2B5EF4-FFF2-40B4-BE49-F238E27FC236}">
                <a16:creationId xmlns:a16="http://schemas.microsoft.com/office/drawing/2014/main" id="{C4AFBA99-30AE-4FD0-9459-0446363DE795}"/>
              </a:ext>
            </a:extLst>
          </p:cNvPr>
          <p:cNvSpPr>
            <a:spLocks noGrp="1"/>
          </p:cNvSpPr>
          <p:nvPr>
            <p:ph idx="1"/>
          </p:nvPr>
        </p:nvSpPr>
        <p:spPr/>
        <p:txBody>
          <a:bodyPr/>
          <a:lstStyle/>
          <a:p>
            <a:endParaRPr lang="da-DK" dirty="0"/>
          </a:p>
        </p:txBody>
      </p:sp>
      <p:sp>
        <p:nvSpPr>
          <p:cNvPr id="4" name="Date Placeholder 3">
            <a:extLst>
              <a:ext uri="{FF2B5EF4-FFF2-40B4-BE49-F238E27FC236}">
                <a16:creationId xmlns:a16="http://schemas.microsoft.com/office/drawing/2014/main" id="{C93FD978-B11B-4D0B-AB25-FB295D2B48A5}"/>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831ED72B-9F04-4A1C-8B48-BCB84004CB17}"/>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94B042F3-4A37-4351-A70B-43C13C4134AA}"/>
              </a:ext>
            </a:extLst>
          </p:cNvPr>
          <p:cNvSpPr>
            <a:spLocks noGrp="1"/>
          </p:cNvSpPr>
          <p:nvPr>
            <p:ph type="sldNum" sz="quarter" idx="12"/>
          </p:nvPr>
        </p:nvSpPr>
        <p:spPr/>
        <p:txBody>
          <a:bodyPr/>
          <a:lstStyle/>
          <a:p>
            <a:pPr>
              <a:defRPr/>
            </a:pPr>
            <a:fld id="{40390516-8E9A-4341-B9BC-EA7123011609}" type="slidenum">
              <a:rPr lang="en-US" smtClean="0"/>
              <a:pPr>
                <a:defRPr/>
              </a:pPr>
              <a:t>58</a:t>
            </a:fld>
            <a:endParaRPr lang="en-US"/>
          </a:p>
        </p:txBody>
      </p:sp>
      <p:pic>
        <p:nvPicPr>
          <p:cNvPr id="7" name="Picture 5">
            <a:extLst>
              <a:ext uri="{FF2B5EF4-FFF2-40B4-BE49-F238E27FC236}">
                <a16:creationId xmlns:a16="http://schemas.microsoft.com/office/drawing/2014/main" id="{D3ED55EC-0BD2-4FDE-A528-5EB548300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7" y="1901008"/>
            <a:ext cx="3824654" cy="1524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5E79C656-E331-431B-A03E-AD9FD3B0B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487" y="2933700"/>
            <a:ext cx="4543425" cy="19621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a:extLst>
              <a:ext uri="{FF2B5EF4-FFF2-40B4-BE49-F238E27FC236}">
                <a16:creationId xmlns:a16="http://schemas.microsoft.com/office/drawing/2014/main" id="{F04D9C05-9020-4FDA-8CC8-AF9597B8AB01}"/>
              </a:ext>
            </a:extLst>
          </p:cNvPr>
          <p:cNvCxnSpPr>
            <a:cxnSpLocks/>
          </p:cNvCxnSpPr>
          <p:nvPr/>
        </p:nvCxnSpPr>
        <p:spPr>
          <a:xfrm>
            <a:off x="3817327" y="2476500"/>
            <a:ext cx="830873" cy="152400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Object 4">
            <a:extLst>
              <a:ext uri="{FF2B5EF4-FFF2-40B4-BE49-F238E27FC236}">
                <a16:creationId xmlns:a16="http://schemas.microsoft.com/office/drawing/2014/main" id="{E5F92A9F-8026-4753-A704-0F0E1E7EC834}"/>
              </a:ext>
            </a:extLst>
          </p:cNvPr>
          <p:cNvGraphicFramePr>
            <a:graphicFrameLocks noChangeAspect="1"/>
          </p:cNvGraphicFramePr>
          <p:nvPr/>
        </p:nvGraphicFramePr>
        <p:xfrm>
          <a:off x="3357563" y="762000"/>
          <a:ext cx="6505574" cy="1038098"/>
        </p:xfrm>
        <a:graphic>
          <a:graphicData uri="http://schemas.openxmlformats.org/presentationml/2006/ole">
            <mc:AlternateContent xmlns:mc="http://schemas.openxmlformats.org/markup-compatibility/2006">
              <mc:Choice xmlns:v="urn:schemas-microsoft-com:vml" Requires="v">
                <p:oleObj name="Paint Shop Pro Image" r:id="rId4" imgW="9609756" imgH="1658986" progId="PaintShopPro">
                  <p:embed/>
                </p:oleObj>
              </mc:Choice>
              <mc:Fallback>
                <p:oleObj name="Paint Shop Pro Image" r:id="rId4" imgW="9609756" imgH="1658986" progId="PaintShopPro">
                  <p:embed/>
                  <p:pic>
                    <p:nvPicPr>
                      <p:cNvPr id="11" name="Object 4">
                        <a:extLst>
                          <a:ext uri="{FF2B5EF4-FFF2-40B4-BE49-F238E27FC236}">
                            <a16:creationId xmlns:a16="http://schemas.microsoft.com/office/drawing/2014/main" id="{E5F92A9F-8026-4753-A704-0F0E1E7EC8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563" y="762000"/>
                        <a:ext cx="6505574" cy="1038098"/>
                      </a:xfrm>
                      <a:prstGeom prst="rect">
                        <a:avLst/>
                      </a:prstGeom>
                      <a:noFill/>
                      <a:ln>
                        <a:noFill/>
                      </a:ln>
                      <a:effectLst/>
                    </p:spPr>
                  </p:pic>
                </p:oleObj>
              </mc:Fallback>
            </mc:AlternateContent>
          </a:graphicData>
        </a:graphic>
      </p:graphicFrame>
      <p:cxnSp>
        <p:nvCxnSpPr>
          <p:cNvPr id="13" name="Straight Arrow Connector 12">
            <a:extLst>
              <a:ext uri="{FF2B5EF4-FFF2-40B4-BE49-F238E27FC236}">
                <a16:creationId xmlns:a16="http://schemas.microsoft.com/office/drawing/2014/main" id="{7C8DB8F1-21A7-48A0-8BCB-487C2EF7CEF6}"/>
              </a:ext>
            </a:extLst>
          </p:cNvPr>
          <p:cNvCxnSpPr>
            <a:cxnSpLocks/>
          </p:cNvCxnSpPr>
          <p:nvPr/>
        </p:nvCxnSpPr>
        <p:spPr>
          <a:xfrm flipH="1" flipV="1">
            <a:off x="6324600" y="1104900"/>
            <a:ext cx="914400" cy="1195452"/>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2F7FBE0-0E25-4F8C-A87C-0003F4165CDD}"/>
              </a:ext>
            </a:extLst>
          </p:cNvPr>
          <p:cNvCxnSpPr>
            <a:cxnSpLocks/>
          </p:cNvCxnSpPr>
          <p:nvPr/>
        </p:nvCxnSpPr>
        <p:spPr>
          <a:xfrm>
            <a:off x="3647068" y="2705100"/>
            <a:ext cx="1305932" cy="137160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78E997B-BFAA-4349-B895-F5E79748EB74}"/>
              </a:ext>
            </a:extLst>
          </p:cNvPr>
          <p:cNvCxnSpPr>
            <a:cxnSpLocks/>
          </p:cNvCxnSpPr>
          <p:nvPr/>
        </p:nvCxnSpPr>
        <p:spPr>
          <a:xfrm>
            <a:off x="3647068" y="3238500"/>
            <a:ext cx="1915532" cy="83820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7000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5B020-DC91-4D1C-B506-77C2508175ED}"/>
              </a:ext>
            </a:extLst>
          </p:cNvPr>
          <p:cNvSpPr>
            <a:spLocks noGrp="1"/>
          </p:cNvSpPr>
          <p:nvPr>
            <p:ph type="title"/>
          </p:nvPr>
        </p:nvSpPr>
        <p:spPr/>
        <p:txBody>
          <a:bodyPr/>
          <a:lstStyle/>
          <a:p>
            <a:r>
              <a:rPr lang="en-US" noProof="0" dirty="0"/>
              <a:t>Process Recap</a:t>
            </a:r>
          </a:p>
        </p:txBody>
      </p:sp>
      <p:sp>
        <p:nvSpPr>
          <p:cNvPr id="3" name="Content Placeholder 2">
            <a:extLst>
              <a:ext uri="{FF2B5EF4-FFF2-40B4-BE49-F238E27FC236}">
                <a16:creationId xmlns:a16="http://schemas.microsoft.com/office/drawing/2014/main" id="{C4AFBA99-30AE-4FD0-9459-0446363DE795}"/>
              </a:ext>
            </a:extLst>
          </p:cNvPr>
          <p:cNvSpPr>
            <a:spLocks noGrp="1"/>
          </p:cNvSpPr>
          <p:nvPr>
            <p:ph idx="1"/>
          </p:nvPr>
        </p:nvSpPr>
        <p:spPr/>
        <p:txBody>
          <a:bodyPr/>
          <a:lstStyle/>
          <a:p>
            <a:endParaRPr lang="da-DK" dirty="0"/>
          </a:p>
        </p:txBody>
      </p:sp>
      <p:sp>
        <p:nvSpPr>
          <p:cNvPr id="4" name="Date Placeholder 3">
            <a:extLst>
              <a:ext uri="{FF2B5EF4-FFF2-40B4-BE49-F238E27FC236}">
                <a16:creationId xmlns:a16="http://schemas.microsoft.com/office/drawing/2014/main" id="{C93FD978-B11B-4D0B-AB25-FB295D2B48A5}"/>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831ED72B-9F04-4A1C-8B48-BCB84004CB17}"/>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94B042F3-4A37-4351-A70B-43C13C4134AA}"/>
              </a:ext>
            </a:extLst>
          </p:cNvPr>
          <p:cNvSpPr>
            <a:spLocks noGrp="1"/>
          </p:cNvSpPr>
          <p:nvPr>
            <p:ph type="sldNum" sz="quarter" idx="12"/>
          </p:nvPr>
        </p:nvSpPr>
        <p:spPr/>
        <p:txBody>
          <a:bodyPr/>
          <a:lstStyle/>
          <a:p>
            <a:pPr>
              <a:defRPr/>
            </a:pPr>
            <a:fld id="{40390516-8E9A-4341-B9BC-EA7123011609}" type="slidenum">
              <a:rPr lang="en-US" smtClean="0"/>
              <a:pPr>
                <a:defRPr/>
              </a:pPr>
              <a:t>59</a:t>
            </a:fld>
            <a:endParaRPr lang="en-US"/>
          </a:p>
        </p:txBody>
      </p:sp>
      <p:pic>
        <p:nvPicPr>
          <p:cNvPr id="7" name="Picture 5">
            <a:extLst>
              <a:ext uri="{FF2B5EF4-FFF2-40B4-BE49-F238E27FC236}">
                <a16:creationId xmlns:a16="http://schemas.microsoft.com/office/drawing/2014/main" id="{D3ED55EC-0BD2-4FDE-A528-5EB548300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7" y="1901008"/>
            <a:ext cx="3824654" cy="1524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5E79C656-E331-431B-A03E-AD9FD3B0B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487" y="2933700"/>
            <a:ext cx="4543425" cy="19621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a:extLst>
              <a:ext uri="{FF2B5EF4-FFF2-40B4-BE49-F238E27FC236}">
                <a16:creationId xmlns:a16="http://schemas.microsoft.com/office/drawing/2014/main" id="{F04D9C05-9020-4FDA-8CC8-AF9597B8AB01}"/>
              </a:ext>
            </a:extLst>
          </p:cNvPr>
          <p:cNvCxnSpPr>
            <a:cxnSpLocks/>
          </p:cNvCxnSpPr>
          <p:nvPr/>
        </p:nvCxnSpPr>
        <p:spPr>
          <a:xfrm>
            <a:off x="3647068" y="2171700"/>
            <a:ext cx="1001132" cy="220980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Object 4">
            <a:extLst>
              <a:ext uri="{FF2B5EF4-FFF2-40B4-BE49-F238E27FC236}">
                <a16:creationId xmlns:a16="http://schemas.microsoft.com/office/drawing/2014/main" id="{E5F92A9F-8026-4753-A704-0F0E1E7EC834}"/>
              </a:ext>
            </a:extLst>
          </p:cNvPr>
          <p:cNvGraphicFramePr>
            <a:graphicFrameLocks noChangeAspect="1"/>
          </p:cNvGraphicFramePr>
          <p:nvPr/>
        </p:nvGraphicFramePr>
        <p:xfrm>
          <a:off x="3357563" y="762000"/>
          <a:ext cx="6505574" cy="1038098"/>
        </p:xfrm>
        <a:graphic>
          <a:graphicData uri="http://schemas.openxmlformats.org/presentationml/2006/ole">
            <mc:AlternateContent xmlns:mc="http://schemas.openxmlformats.org/markup-compatibility/2006">
              <mc:Choice xmlns:v="urn:schemas-microsoft-com:vml" Requires="v">
                <p:oleObj name="Paint Shop Pro Image" r:id="rId4" imgW="9609756" imgH="1658986" progId="PaintShopPro">
                  <p:embed/>
                </p:oleObj>
              </mc:Choice>
              <mc:Fallback>
                <p:oleObj name="Paint Shop Pro Image" r:id="rId4" imgW="9609756" imgH="1658986" progId="PaintShopPro">
                  <p:embed/>
                  <p:pic>
                    <p:nvPicPr>
                      <p:cNvPr id="11" name="Object 4">
                        <a:extLst>
                          <a:ext uri="{FF2B5EF4-FFF2-40B4-BE49-F238E27FC236}">
                            <a16:creationId xmlns:a16="http://schemas.microsoft.com/office/drawing/2014/main" id="{E5F92A9F-8026-4753-A704-0F0E1E7EC8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563" y="762000"/>
                        <a:ext cx="6505574" cy="1038098"/>
                      </a:xfrm>
                      <a:prstGeom prst="rect">
                        <a:avLst/>
                      </a:prstGeom>
                      <a:noFill/>
                      <a:ln>
                        <a:noFill/>
                      </a:ln>
                      <a:effectLst/>
                    </p:spPr>
                  </p:pic>
                </p:oleObj>
              </mc:Fallback>
            </mc:AlternateContent>
          </a:graphicData>
        </a:graphic>
      </p:graphicFrame>
      <p:cxnSp>
        <p:nvCxnSpPr>
          <p:cNvPr id="13" name="Straight Arrow Connector 12">
            <a:extLst>
              <a:ext uri="{FF2B5EF4-FFF2-40B4-BE49-F238E27FC236}">
                <a16:creationId xmlns:a16="http://schemas.microsoft.com/office/drawing/2014/main" id="{7C8DB8F1-21A7-48A0-8BCB-487C2EF7CEF6}"/>
              </a:ext>
            </a:extLst>
          </p:cNvPr>
          <p:cNvCxnSpPr>
            <a:cxnSpLocks/>
          </p:cNvCxnSpPr>
          <p:nvPr/>
        </p:nvCxnSpPr>
        <p:spPr>
          <a:xfrm flipH="1" flipV="1">
            <a:off x="6324600" y="1104900"/>
            <a:ext cx="914400" cy="1195452"/>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2F7FBE0-0E25-4F8C-A87C-0003F4165CDD}"/>
              </a:ext>
            </a:extLst>
          </p:cNvPr>
          <p:cNvCxnSpPr>
            <a:cxnSpLocks/>
          </p:cNvCxnSpPr>
          <p:nvPr/>
        </p:nvCxnSpPr>
        <p:spPr>
          <a:xfrm>
            <a:off x="3647068" y="2781300"/>
            <a:ext cx="1458332" cy="160020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78E997B-BFAA-4349-B895-F5E79748EB74}"/>
              </a:ext>
            </a:extLst>
          </p:cNvPr>
          <p:cNvCxnSpPr>
            <a:cxnSpLocks/>
          </p:cNvCxnSpPr>
          <p:nvPr/>
        </p:nvCxnSpPr>
        <p:spPr>
          <a:xfrm>
            <a:off x="3647068" y="3314700"/>
            <a:ext cx="1763132" cy="106680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274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idx="4294967295"/>
          </p:nvPr>
        </p:nvSpPr>
        <p:spPr>
          <a:xfrm>
            <a:off x="685800" y="1775355"/>
            <a:ext cx="7772400" cy="1225021"/>
          </a:xfrm>
        </p:spPr>
        <p:txBody>
          <a:bodyPr/>
          <a:lstStyle/>
          <a:p>
            <a:pPr algn="ctr" eaLnBrk="1" hangingPunct="1"/>
            <a:r>
              <a:rPr lang="en-US" altLang="da-DK" noProof="0" dirty="0"/>
              <a:t>Testing Techniques</a:t>
            </a:r>
          </a:p>
        </p:txBody>
      </p:sp>
      <p:sp>
        <p:nvSpPr>
          <p:cNvPr id="8197" name="Rectangle 3"/>
          <p:cNvSpPr>
            <a:spLocks noGrp="1" noChangeArrowheads="1"/>
          </p:cNvSpPr>
          <p:nvPr>
            <p:ph type="subTitle" idx="4294967295"/>
          </p:nvPr>
        </p:nvSpPr>
        <p:spPr>
          <a:xfrm>
            <a:off x="1371600" y="3238500"/>
            <a:ext cx="6400800" cy="1460500"/>
          </a:xfrm>
        </p:spPr>
        <p:txBody>
          <a:bodyPr/>
          <a:lstStyle/>
          <a:p>
            <a:pPr marL="0" indent="0" algn="ctr" eaLnBrk="1" hangingPunct="1">
              <a:buFont typeface="Arial" charset="0"/>
              <a:buNone/>
            </a:pPr>
            <a:endParaRPr lang="en-GB" altLang="da-DK"/>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3D6B4E74-E97A-4D90-BF5F-D9FADEB14404}" type="slidenum">
              <a:rPr lang="en-US" smtClean="0"/>
              <a:pPr>
                <a:defRPr/>
              </a:pPr>
              <a:t>6</a:t>
            </a:fld>
            <a:endParaRPr lang="en-US"/>
          </a:p>
        </p:txBody>
      </p:sp>
    </p:spTree>
    <p:extLst>
      <p:ext uri="{BB962C8B-B14F-4D97-AF65-F5344CB8AC3E}">
        <p14:creationId xmlns:p14="http://schemas.microsoft.com/office/powerpoint/2010/main" val="4275978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5B020-DC91-4D1C-B506-77C2508175ED}"/>
              </a:ext>
            </a:extLst>
          </p:cNvPr>
          <p:cNvSpPr>
            <a:spLocks noGrp="1"/>
          </p:cNvSpPr>
          <p:nvPr>
            <p:ph type="title"/>
          </p:nvPr>
        </p:nvSpPr>
        <p:spPr/>
        <p:txBody>
          <a:bodyPr/>
          <a:lstStyle/>
          <a:p>
            <a:r>
              <a:rPr lang="en-US" noProof="0" dirty="0"/>
              <a:t>Process Recap</a:t>
            </a:r>
          </a:p>
        </p:txBody>
      </p:sp>
      <p:sp>
        <p:nvSpPr>
          <p:cNvPr id="3" name="Content Placeholder 2">
            <a:extLst>
              <a:ext uri="{FF2B5EF4-FFF2-40B4-BE49-F238E27FC236}">
                <a16:creationId xmlns:a16="http://schemas.microsoft.com/office/drawing/2014/main" id="{C4AFBA99-30AE-4FD0-9459-0446363DE795}"/>
              </a:ext>
            </a:extLst>
          </p:cNvPr>
          <p:cNvSpPr>
            <a:spLocks noGrp="1"/>
          </p:cNvSpPr>
          <p:nvPr>
            <p:ph idx="1"/>
          </p:nvPr>
        </p:nvSpPr>
        <p:spPr/>
        <p:txBody>
          <a:bodyPr/>
          <a:lstStyle/>
          <a:p>
            <a:endParaRPr lang="da-DK" dirty="0"/>
          </a:p>
        </p:txBody>
      </p:sp>
      <p:sp>
        <p:nvSpPr>
          <p:cNvPr id="4" name="Date Placeholder 3">
            <a:extLst>
              <a:ext uri="{FF2B5EF4-FFF2-40B4-BE49-F238E27FC236}">
                <a16:creationId xmlns:a16="http://schemas.microsoft.com/office/drawing/2014/main" id="{C93FD978-B11B-4D0B-AB25-FB295D2B48A5}"/>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831ED72B-9F04-4A1C-8B48-BCB84004CB17}"/>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94B042F3-4A37-4351-A70B-43C13C4134AA}"/>
              </a:ext>
            </a:extLst>
          </p:cNvPr>
          <p:cNvSpPr>
            <a:spLocks noGrp="1"/>
          </p:cNvSpPr>
          <p:nvPr>
            <p:ph type="sldNum" sz="quarter" idx="12"/>
          </p:nvPr>
        </p:nvSpPr>
        <p:spPr/>
        <p:txBody>
          <a:bodyPr/>
          <a:lstStyle/>
          <a:p>
            <a:pPr>
              <a:defRPr/>
            </a:pPr>
            <a:fld id="{40390516-8E9A-4341-B9BC-EA7123011609}" type="slidenum">
              <a:rPr lang="en-US" smtClean="0"/>
              <a:pPr>
                <a:defRPr/>
              </a:pPr>
              <a:t>60</a:t>
            </a:fld>
            <a:endParaRPr lang="en-US"/>
          </a:p>
        </p:txBody>
      </p:sp>
      <p:pic>
        <p:nvPicPr>
          <p:cNvPr id="7" name="Picture 5">
            <a:extLst>
              <a:ext uri="{FF2B5EF4-FFF2-40B4-BE49-F238E27FC236}">
                <a16:creationId xmlns:a16="http://schemas.microsoft.com/office/drawing/2014/main" id="{D3ED55EC-0BD2-4FDE-A528-5EB548300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7" y="1901008"/>
            <a:ext cx="3824654" cy="1524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5E79C656-E331-431B-A03E-AD9FD3B0B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487" y="2933700"/>
            <a:ext cx="4543425" cy="19621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a:extLst>
              <a:ext uri="{FF2B5EF4-FFF2-40B4-BE49-F238E27FC236}">
                <a16:creationId xmlns:a16="http://schemas.microsoft.com/office/drawing/2014/main" id="{F04D9C05-9020-4FDA-8CC8-AF9597B8AB01}"/>
              </a:ext>
            </a:extLst>
          </p:cNvPr>
          <p:cNvCxnSpPr>
            <a:cxnSpLocks/>
          </p:cNvCxnSpPr>
          <p:nvPr/>
        </p:nvCxnSpPr>
        <p:spPr>
          <a:xfrm>
            <a:off x="3733800" y="2476500"/>
            <a:ext cx="838200" cy="205740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Object 4">
            <a:extLst>
              <a:ext uri="{FF2B5EF4-FFF2-40B4-BE49-F238E27FC236}">
                <a16:creationId xmlns:a16="http://schemas.microsoft.com/office/drawing/2014/main" id="{E5F92A9F-8026-4753-A704-0F0E1E7EC834}"/>
              </a:ext>
            </a:extLst>
          </p:cNvPr>
          <p:cNvGraphicFramePr>
            <a:graphicFrameLocks noChangeAspect="1"/>
          </p:cNvGraphicFramePr>
          <p:nvPr/>
        </p:nvGraphicFramePr>
        <p:xfrm>
          <a:off x="3357563" y="762000"/>
          <a:ext cx="6505574" cy="1038098"/>
        </p:xfrm>
        <a:graphic>
          <a:graphicData uri="http://schemas.openxmlformats.org/presentationml/2006/ole">
            <mc:AlternateContent xmlns:mc="http://schemas.openxmlformats.org/markup-compatibility/2006">
              <mc:Choice xmlns:v="urn:schemas-microsoft-com:vml" Requires="v">
                <p:oleObj name="Paint Shop Pro Image" r:id="rId4" imgW="9609756" imgH="1658986" progId="PaintShopPro">
                  <p:embed/>
                </p:oleObj>
              </mc:Choice>
              <mc:Fallback>
                <p:oleObj name="Paint Shop Pro Image" r:id="rId4" imgW="9609756" imgH="1658986" progId="PaintShopPro">
                  <p:embed/>
                  <p:pic>
                    <p:nvPicPr>
                      <p:cNvPr id="11" name="Object 4">
                        <a:extLst>
                          <a:ext uri="{FF2B5EF4-FFF2-40B4-BE49-F238E27FC236}">
                            <a16:creationId xmlns:a16="http://schemas.microsoft.com/office/drawing/2014/main" id="{E5F92A9F-8026-4753-A704-0F0E1E7EC8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563" y="762000"/>
                        <a:ext cx="6505574" cy="1038098"/>
                      </a:xfrm>
                      <a:prstGeom prst="rect">
                        <a:avLst/>
                      </a:prstGeom>
                      <a:noFill/>
                      <a:ln>
                        <a:noFill/>
                      </a:ln>
                      <a:effectLst/>
                    </p:spPr>
                  </p:pic>
                </p:oleObj>
              </mc:Fallback>
            </mc:AlternateContent>
          </a:graphicData>
        </a:graphic>
      </p:graphicFrame>
      <p:cxnSp>
        <p:nvCxnSpPr>
          <p:cNvPr id="13" name="Straight Arrow Connector 12">
            <a:extLst>
              <a:ext uri="{FF2B5EF4-FFF2-40B4-BE49-F238E27FC236}">
                <a16:creationId xmlns:a16="http://schemas.microsoft.com/office/drawing/2014/main" id="{7C8DB8F1-21A7-48A0-8BCB-487C2EF7CEF6}"/>
              </a:ext>
            </a:extLst>
          </p:cNvPr>
          <p:cNvCxnSpPr>
            <a:cxnSpLocks/>
          </p:cNvCxnSpPr>
          <p:nvPr/>
        </p:nvCxnSpPr>
        <p:spPr>
          <a:xfrm flipH="1" flipV="1">
            <a:off x="6324600" y="1104900"/>
            <a:ext cx="914400" cy="1195452"/>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2F7FBE0-0E25-4F8C-A87C-0003F4165CDD}"/>
              </a:ext>
            </a:extLst>
          </p:cNvPr>
          <p:cNvCxnSpPr>
            <a:cxnSpLocks/>
          </p:cNvCxnSpPr>
          <p:nvPr/>
        </p:nvCxnSpPr>
        <p:spPr>
          <a:xfrm>
            <a:off x="3647068" y="2933700"/>
            <a:ext cx="1382132" cy="160020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78E997B-BFAA-4349-B895-F5E79748EB74}"/>
              </a:ext>
            </a:extLst>
          </p:cNvPr>
          <p:cNvCxnSpPr>
            <a:cxnSpLocks/>
          </p:cNvCxnSpPr>
          <p:nvPr/>
        </p:nvCxnSpPr>
        <p:spPr>
          <a:xfrm>
            <a:off x="3505200" y="3086100"/>
            <a:ext cx="1905000" cy="152400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8853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Often, Alternative Analysis Possible</a:t>
            </a:r>
            <a:endParaRPr lang="da-DK" dirty="0"/>
          </a:p>
        </p:txBody>
      </p:sp>
      <p:sp>
        <p:nvSpPr>
          <p:cNvPr id="3" name="Content Placeholder 2"/>
          <p:cNvSpPr>
            <a:spLocks noGrp="1"/>
          </p:cNvSpPr>
          <p:nvPr>
            <p:ph idx="1"/>
          </p:nvPr>
        </p:nvSpPr>
        <p:spPr/>
        <p:txBody>
          <a:bodyPr/>
          <a:lstStyle/>
          <a:p>
            <a:r>
              <a:rPr lang="en-US" dirty="0"/>
              <a:t>I used ‘set’ heuristics to divided the ‘prefixed 0’ ECs</a:t>
            </a:r>
          </a:p>
          <a:p>
            <a:r>
              <a:rPr lang="en-US" dirty="0"/>
              <a:t>A range heuristics could be applied just as well</a:t>
            </a:r>
          </a:p>
          <a:p>
            <a:pPr lvl="1"/>
            <a:r>
              <a:rPr lang="en-US" dirty="0"/>
              <a:t>Condition</a:t>
            </a:r>
          </a:p>
          <a:p>
            <a:pPr lvl="2"/>
            <a:r>
              <a:rPr lang="en-US" dirty="0"/>
              <a:t>Whole part of decimal number x, let call it w</a:t>
            </a:r>
          </a:p>
          <a:p>
            <a:pPr lvl="1"/>
            <a:r>
              <a:rPr lang="en-US" dirty="0"/>
              <a:t>Intervals</a:t>
            </a:r>
          </a:p>
          <a:p>
            <a:pPr lvl="2"/>
            <a:r>
              <a:rPr lang="en-US" dirty="0"/>
              <a:t>w in [100..999]			[b1]</a:t>
            </a:r>
          </a:p>
          <a:p>
            <a:pPr lvl="2"/>
            <a:r>
              <a:rPr lang="en-US" dirty="0"/>
              <a:t>w in [10..99]			[b2]</a:t>
            </a:r>
          </a:p>
          <a:p>
            <a:pPr lvl="2"/>
            <a:r>
              <a:rPr lang="en-US" dirty="0"/>
              <a:t>w in [1..9]			[b3]</a:t>
            </a:r>
          </a:p>
          <a:p>
            <a:pPr lvl="2"/>
            <a:r>
              <a:rPr lang="en-US" dirty="0"/>
              <a:t>w is [0]			[b4]</a:t>
            </a:r>
          </a:p>
          <a:p>
            <a:r>
              <a:rPr lang="en-US" dirty="0"/>
              <a:t>(Note: all these are VALID ECs)</a:t>
            </a:r>
          </a:p>
          <a:p>
            <a:r>
              <a:rPr lang="en-US" dirty="0"/>
              <a:t>Will lead to the exact same test cases…</a:t>
            </a:r>
          </a:p>
          <a:p>
            <a:endParaRPr lang="da-DK" dirty="0"/>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61</a:t>
            </a:fld>
            <a:endParaRPr lang="en-US"/>
          </a:p>
        </p:txBody>
      </p:sp>
    </p:spTree>
    <p:extLst>
      <p:ext uri="{BB962C8B-B14F-4D97-AF65-F5344CB8AC3E}">
        <p14:creationId xmlns:p14="http://schemas.microsoft.com/office/powerpoint/2010/main" val="23171520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Computations</a:t>
            </a:r>
          </a:p>
        </p:txBody>
      </p:sp>
      <p:sp>
        <p:nvSpPr>
          <p:cNvPr id="3" name="Subtitle 2"/>
          <p:cNvSpPr>
            <a:spLocks noGrp="1"/>
          </p:cNvSpPr>
          <p:nvPr>
            <p:ph type="subTitle" idx="1"/>
          </p:nvPr>
        </p:nvSpPr>
        <p:spPr/>
        <p:txBody>
          <a:bodyPr/>
          <a:lstStyle/>
          <a:p>
            <a:r>
              <a:rPr lang="en-US" dirty="0"/>
              <a:t>“Code without if’s”</a:t>
            </a:r>
            <a:br>
              <a:rPr lang="en-US" dirty="0"/>
            </a:br>
            <a:r>
              <a:rPr lang="en-US" dirty="0"/>
              <a:t>… also requires some care</a:t>
            </a:r>
          </a:p>
        </p:txBody>
      </p:sp>
    </p:spTree>
    <p:extLst>
      <p:ext uri="{BB962C8B-B14F-4D97-AF65-F5344CB8AC3E}">
        <p14:creationId xmlns:p14="http://schemas.microsoft.com/office/powerpoint/2010/main" val="32203895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noProof="0" dirty="0"/>
              <a:t>Computation Heuristics</a:t>
            </a:r>
          </a:p>
        </p:txBody>
      </p:sp>
      <p:sp>
        <p:nvSpPr>
          <p:cNvPr id="33795" name="Content Placeholder 2"/>
          <p:cNvSpPr>
            <a:spLocks noGrp="1"/>
          </p:cNvSpPr>
          <p:nvPr>
            <p:ph idx="1"/>
          </p:nvPr>
        </p:nvSpPr>
        <p:spPr/>
        <p:txBody>
          <a:bodyPr/>
          <a:lstStyle/>
          <a:p>
            <a:r>
              <a:rPr lang="en-US" altLang="en-US" noProof="0" dirty="0"/>
              <a:t>Computations have their own pitfalls:	0 and 1</a:t>
            </a:r>
          </a:p>
        </p:txBody>
      </p:sp>
      <p:pic>
        <p:nvPicPr>
          <p:cNvPr id="337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14501"/>
            <a:ext cx="7345775" cy="269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63</a:t>
            </a:fld>
            <a:endParaRPr lang="en-US"/>
          </a:p>
        </p:txBody>
      </p:sp>
    </p:spTree>
    <p:extLst>
      <p:ext uri="{BB962C8B-B14F-4D97-AF65-F5344CB8AC3E}">
        <p14:creationId xmlns:p14="http://schemas.microsoft.com/office/powerpoint/2010/main" val="100827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Example</a:t>
            </a:r>
          </a:p>
        </p:txBody>
      </p:sp>
      <p:sp>
        <p:nvSpPr>
          <p:cNvPr id="3" name="Content Placeholder 2"/>
          <p:cNvSpPr>
            <a:spLocks noGrp="1"/>
          </p:cNvSpPr>
          <p:nvPr>
            <p:ph idx="1"/>
          </p:nvPr>
        </p:nvSpPr>
        <p:spPr/>
        <p:txBody>
          <a:bodyPr/>
          <a:lstStyle/>
          <a:p>
            <a:r>
              <a:rPr lang="en-US" noProof="0" dirty="0"/>
              <a:t>Specification:</a:t>
            </a:r>
          </a:p>
          <a:p>
            <a:endParaRPr lang="en-US" noProof="0" dirty="0"/>
          </a:p>
          <a:p>
            <a:endParaRPr lang="en-US" noProof="0" dirty="0"/>
          </a:p>
          <a:p>
            <a:r>
              <a:rPr lang="en-US" noProof="0" dirty="0"/>
              <a:t>But: No conditions =&gt; </a:t>
            </a:r>
          </a:p>
          <a:p>
            <a:pPr lvl="1"/>
            <a:r>
              <a:rPr lang="en-US" dirty="0"/>
              <a:t>Myers analysis will give </a:t>
            </a:r>
            <a:r>
              <a:rPr lang="en-US" noProof="0" dirty="0"/>
              <a:t>only one test case =&gt; </a:t>
            </a:r>
          </a:p>
          <a:p>
            <a:pPr lvl="2"/>
            <a:r>
              <a:rPr lang="en-US" dirty="0"/>
              <a:t>Could just be </a:t>
            </a:r>
            <a:r>
              <a:rPr lang="en-US" b="1" noProof="0" dirty="0"/>
              <a:t>a = x = b =0</a:t>
            </a:r>
          </a:p>
          <a:p>
            <a:r>
              <a:rPr lang="en-US" b="1" dirty="0"/>
              <a:t>Thus will not detect that the function below is wrong!</a:t>
            </a:r>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64</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33500"/>
            <a:ext cx="61912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000500"/>
            <a:ext cx="60769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53558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Example</a:t>
            </a:r>
          </a:p>
        </p:txBody>
      </p:sp>
      <p:sp>
        <p:nvSpPr>
          <p:cNvPr id="3" name="Content Placeholder 2"/>
          <p:cNvSpPr>
            <a:spLocks noGrp="1"/>
          </p:cNvSpPr>
          <p:nvPr>
            <p:ph idx="1"/>
          </p:nvPr>
        </p:nvSpPr>
        <p:spPr/>
        <p:txBody>
          <a:bodyPr/>
          <a:lstStyle/>
          <a:p>
            <a:r>
              <a:rPr lang="en-US" noProof="0" dirty="0"/>
              <a:t>Specification:</a:t>
            </a:r>
          </a:p>
          <a:p>
            <a:endParaRPr lang="en-US" dirty="0"/>
          </a:p>
          <a:p>
            <a:endParaRPr lang="en-US" noProof="0" dirty="0"/>
          </a:p>
          <a:p>
            <a:endParaRPr lang="en-US" noProof="0" dirty="0"/>
          </a:p>
          <a:p>
            <a:r>
              <a:rPr lang="en-US" noProof="0" dirty="0"/>
              <a:t>Our computation </a:t>
            </a:r>
            <a:br>
              <a:rPr lang="en-US" noProof="0" dirty="0"/>
            </a:br>
            <a:r>
              <a:rPr lang="en-US" noProof="0" dirty="0"/>
              <a:t>heuristics thus leads to:</a:t>
            </a:r>
          </a:p>
          <a:p>
            <a:endParaRPr lang="en-US" dirty="0"/>
          </a:p>
          <a:p>
            <a:endParaRPr lang="en-US" noProof="0" dirty="0"/>
          </a:p>
          <a:p>
            <a:endParaRPr lang="en-US" dirty="0"/>
          </a:p>
          <a:p>
            <a:r>
              <a:rPr lang="en-US" noProof="0" dirty="0" err="1"/>
              <a:t>Testcase</a:t>
            </a:r>
            <a:r>
              <a:rPr lang="en-US" noProof="0" dirty="0"/>
              <a:t>: a=7; x= 3; b=9 =&gt; output = 30.</a:t>
            </a:r>
          </a:p>
          <a:p>
            <a:endParaRPr lang="en-US" noProof="0" dirty="0"/>
          </a:p>
          <a:p>
            <a:endParaRPr lang="en-US" noProof="0" dirty="0"/>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65</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33500"/>
            <a:ext cx="61912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221" y="3484403"/>
            <a:ext cx="5105579" cy="120189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C625D330-5D02-42E3-AABF-6B249EE3C258}"/>
              </a:ext>
            </a:extLst>
          </p:cNvPr>
          <p:cNvSpPr/>
          <p:nvPr/>
        </p:nvSpPr>
        <p:spPr>
          <a:xfrm>
            <a:off x="6324600" y="3924300"/>
            <a:ext cx="2438400" cy="990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a-DK" dirty="0"/>
              <a:t>Note: the neutral element ECs need not be tested at all!</a:t>
            </a:r>
            <a:endParaRPr lang="en-US" dirty="0"/>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176303"/>
            <a:ext cx="3688175" cy="1352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4876800" y="3681253"/>
            <a:ext cx="1295400" cy="100504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highlight>
                <a:srgbClr val="00FF00"/>
              </a:highlight>
            </a:endParaRPr>
          </a:p>
        </p:txBody>
      </p:sp>
    </p:spTree>
    <p:extLst>
      <p:ext uri="{BB962C8B-B14F-4D97-AF65-F5344CB8AC3E}">
        <p14:creationId xmlns:p14="http://schemas.microsoft.com/office/powerpoint/2010/main" val="3869773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noProof="0" dirty="0"/>
              <a:t>Computation Heuristics</a:t>
            </a:r>
          </a:p>
        </p:txBody>
      </p:sp>
      <p:sp>
        <p:nvSpPr>
          <p:cNvPr id="34819" name="Content Placeholder 2"/>
          <p:cNvSpPr>
            <a:spLocks noGrp="1"/>
          </p:cNvSpPr>
          <p:nvPr>
            <p:ph idx="1"/>
          </p:nvPr>
        </p:nvSpPr>
        <p:spPr/>
        <p:txBody>
          <a:bodyPr/>
          <a:lstStyle/>
          <a:p>
            <a:r>
              <a:rPr lang="en-US" altLang="en-US" noProof="0" dirty="0"/>
              <a:t>Example/Hint</a:t>
            </a:r>
            <a:r>
              <a:rPr lang="en-US" altLang="en-US" noProof="0" dirty="0">
                <a:sym typeface="Wingdings" pitchFamily="2" charset="2"/>
              </a:rPr>
              <a:t> – </a:t>
            </a:r>
            <a:r>
              <a:rPr lang="en-US" altLang="en-US" i="1" dirty="0">
                <a:sym typeface="Wingdings" pitchFamily="2" charset="2"/>
              </a:rPr>
              <a:t>Sigma</a:t>
            </a:r>
            <a:r>
              <a:rPr lang="en-US" altLang="en-US" i="1" noProof="0" dirty="0">
                <a:sym typeface="Wingdings" pitchFamily="2" charset="2"/>
              </a:rPr>
              <a:t>Stone attacks with field support</a:t>
            </a:r>
          </a:p>
          <a:p>
            <a:endParaRPr lang="en-US" altLang="en-US" noProof="0" dirty="0">
              <a:sym typeface="Wingdings" pitchFamily="2" charset="2"/>
            </a:endParaRPr>
          </a:p>
          <a:p>
            <a:endParaRPr lang="en-US" altLang="en-US" dirty="0">
              <a:sym typeface="Wingdings" pitchFamily="2" charset="2"/>
            </a:endParaRPr>
          </a:p>
          <a:p>
            <a:r>
              <a:rPr lang="en-US" altLang="en-US" noProof="0" dirty="0">
                <a:sym typeface="Wingdings" pitchFamily="2" charset="2"/>
              </a:rPr>
              <a:t>+1 for every friendly minion of same class</a:t>
            </a:r>
          </a:p>
          <a:p>
            <a:pPr lvl="1"/>
            <a:r>
              <a:rPr lang="en-US" altLang="en-US" dirty="0">
                <a:sym typeface="Wingdings" pitchFamily="2" charset="2"/>
              </a:rPr>
              <a:t>Range [0..4] + &gt;= 5</a:t>
            </a:r>
            <a:endParaRPr lang="en-US" altLang="en-US" noProof="0" dirty="0">
              <a:sym typeface="Wingdings" pitchFamily="2" charset="2"/>
            </a:endParaRPr>
          </a:p>
          <a:p>
            <a:pPr lvl="1"/>
            <a:r>
              <a:rPr lang="en-US" altLang="en-US" noProof="0" dirty="0">
                <a:sym typeface="Wingdings" pitchFamily="2" charset="2"/>
              </a:rPr>
              <a:t>Implementation 1:</a:t>
            </a:r>
            <a:endParaRPr lang="en-US" altLang="en-US" noProof="0" dirty="0"/>
          </a:p>
          <a:p>
            <a:pPr lvl="2"/>
            <a:r>
              <a:rPr lang="en-US" altLang="en-US" noProof="0" dirty="0"/>
              <a:t>Value = </a:t>
            </a:r>
            <a:r>
              <a:rPr lang="en-US" altLang="en-US" noProof="0" dirty="0" err="1"/>
              <a:t>attackStrength</a:t>
            </a:r>
            <a:r>
              <a:rPr lang="en-US" altLang="en-US" noProof="0" dirty="0"/>
              <a:t> + </a:t>
            </a:r>
            <a:r>
              <a:rPr lang="en-US" altLang="en-US" noProof="0" dirty="0" err="1"/>
              <a:t>sumOfFriendly</a:t>
            </a:r>
            <a:r>
              <a:rPr lang="en-US" altLang="en-US" dirty="0" err="1"/>
              <a:t>OfSameClass</a:t>
            </a:r>
            <a:r>
              <a:rPr lang="en-US" altLang="en-US" dirty="0"/>
              <a:t>()</a:t>
            </a:r>
            <a:r>
              <a:rPr lang="en-US" altLang="en-US" noProof="0" dirty="0"/>
              <a:t>;</a:t>
            </a:r>
          </a:p>
          <a:p>
            <a:pPr lvl="1"/>
            <a:r>
              <a:rPr lang="en-US" altLang="en-US" noProof="0" dirty="0"/>
              <a:t>Implementation 2:</a:t>
            </a:r>
          </a:p>
          <a:p>
            <a:pPr lvl="2"/>
            <a:r>
              <a:rPr lang="en-US" altLang="en-US" noProof="0" dirty="0"/>
              <a:t>Value = </a:t>
            </a:r>
            <a:r>
              <a:rPr lang="en-US" altLang="en-US" noProof="0" dirty="0" err="1"/>
              <a:t>attackStrength</a:t>
            </a:r>
            <a:r>
              <a:rPr lang="en-US" altLang="en-US" noProof="0" dirty="0"/>
              <a:t>; // missing the summation here</a:t>
            </a:r>
          </a:p>
          <a:p>
            <a:r>
              <a:rPr lang="en-US" altLang="en-US" dirty="0"/>
              <a:t>Picking 0 as representative element is problematic!</a:t>
            </a:r>
            <a:endParaRPr lang="en-US" altLang="en-US" noProof="0" dirty="0"/>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66</a:t>
            </a:fld>
            <a:endParaRPr lang="en-US"/>
          </a:p>
        </p:txBody>
      </p:sp>
      <p:pic>
        <p:nvPicPr>
          <p:cNvPr id="6" name="Picture 5">
            <a:extLst>
              <a:ext uri="{FF2B5EF4-FFF2-40B4-BE49-F238E27FC236}">
                <a16:creationId xmlns:a16="http://schemas.microsoft.com/office/drawing/2014/main" id="{A1550EFA-E4C0-A6FD-FF8A-6AE420455B04}"/>
              </a:ext>
            </a:extLst>
          </p:cNvPr>
          <p:cNvPicPr>
            <a:picLocks noChangeAspect="1"/>
          </p:cNvPicPr>
          <p:nvPr/>
        </p:nvPicPr>
        <p:blipFill>
          <a:blip r:embed="rId2"/>
          <a:stretch>
            <a:fillRect/>
          </a:stretch>
        </p:blipFill>
        <p:spPr>
          <a:xfrm>
            <a:off x="1752600" y="1485900"/>
            <a:ext cx="6229350" cy="695325"/>
          </a:xfrm>
          <a:prstGeom prst="rect">
            <a:avLst/>
          </a:prstGeom>
        </p:spPr>
      </p:pic>
    </p:spTree>
    <p:extLst>
      <p:ext uri="{BB962C8B-B14F-4D97-AF65-F5344CB8AC3E}">
        <p14:creationId xmlns:p14="http://schemas.microsoft.com/office/powerpoint/2010/main" val="4367348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ctrTitle" idx="4294967295"/>
          </p:nvPr>
        </p:nvSpPr>
        <p:spPr>
          <a:xfrm>
            <a:off x="685800" y="1775355"/>
            <a:ext cx="7772400" cy="1225021"/>
          </a:xfrm>
        </p:spPr>
        <p:txBody>
          <a:bodyPr/>
          <a:lstStyle/>
          <a:p>
            <a:pPr algn="ctr" eaLnBrk="1" hangingPunct="1"/>
            <a:r>
              <a:rPr lang="en-US" altLang="da-DK" noProof="0" dirty="0"/>
              <a:t>Boundary value analysis</a:t>
            </a:r>
          </a:p>
        </p:txBody>
      </p:sp>
      <p:sp>
        <p:nvSpPr>
          <p:cNvPr id="59397" name="Rectangle 3"/>
          <p:cNvSpPr>
            <a:spLocks noGrp="1" noChangeArrowheads="1"/>
          </p:cNvSpPr>
          <p:nvPr>
            <p:ph type="subTitle" idx="4294967295"/>
          </p:nvPr>
        </p:nvSpPr>
        <p:spPr>
          <a:xfrm>
            <a:off x="1371600" y="3238500"/>
            <a:ext cx="6400800" cy="1460500"/>
          </a:xfrm>
        </p:spPr>
        <p:txBody>
          <a:bodyPr/>
          <a:lstStyle/>
          <a:p>
            <a:pPr marL="0" indent="0" algn="ctr" eaLnBrk="1" hangingPunct="1">
              <a:buFont typeface="Arial" charset="0"/>
              <a:buNone/>
            </a:pPr>
            <a:r>
              <a:rPr lang="en-GB" altLang="da-DK" dirty="0"/>
              <a:t>Adding corner cases of ECs</a:t>
            </a:r>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3D6B4E74-E97A-4D90-BF5F-D9FADEB14404}" type="slidenum">
              <a:rPr lang="en-US" smtClean="0"/>
              <a:pPr>
                <a:defRPr/>
              </a:pPr>
              <a:t>67</a:t>
            </a:fld>
            <a:endParaRPr lang="en-US"/>
          </a:p>
        </p:txBody>
      </p:sp>
    </p:spTree>
    <p:extLst>
      <p:ext uri="{BB962C8B-B14F-4D97-AF65-F5344CB8AC3E}">
        <p14:creationId xmlns:p14="http://schemas.microsoft.com/office/powerpoint/2010/main" val="8375892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Rectangle 2"/>
          <p:cNvSpPr>
            <a:spLocks noGrp="1" noChangeArrowheads="1"/>
          </p:cNvSpPr>
          <p:nvPr>
            <p:ph type="title"/>
          </p:nvPr>
        </p:nvSpPr>
        <p:spPr/>
        <p:txBody>
          <a:bodyPr/>
          <a:lstStyle/>
          <a:p>
            <a:pPr eaLnBrk="1" hangingPunct="1"/>
            <a:r>
              <a:rPr lang="en-US" altLang="da-DK" noProof="0" dirty="0"/>
              <a:t>Boundary value analysis</a:t>
            </a:r>
          </a:p>
        </p:txBody>
      </p:sp>
      <p:sp>
        <p:nvSpPr>
          <p:cNvPr id="60423" name="Rectangle 3"/>
          <p:cNvSpPr>
            <a:spLocks noGrp="1" noChangeArrowheads="1"/>
          </p:cNvSpPr>
          <p:nvPr>
            <p:ph type="body" idx="1"/>
          </p:nvPr>
        </p:nvSpPr>
        <p:spPr/>
        <p:txBody>
          <a:bodyPr/>
          <a:lstStyle/>
          <a:p>
            <a:pPr eaLnBrk="1" hangingPunct="1"/>
            <a:r>
              <a:rPr lang="en-US" altLang="da-DK" noProof="0" dirty="0"/>
              <a:t>Experience shows that test cases focusing on </a:t>
            </a:r>
            <a:r>
              <a:rPr lang="en-US" altLang="da-DK" i="1" noProof="0" dirty="0"/>
              <a:t>boundary conditions </a:t>
            </a:r>
            <a:r>
              <a:rPr lang="en-US" altLang="da-DK" noProof="0" dirty="0"/>
              <a:t>have high payoff.</a:t>
            </a:r>
          </a:p>
          <a:p>
            <a:pPr eaLnBrk="1" hangingPunct="1"/>
            <a:endParaRPr lang="en-US" altLang="da-DK" noProof="0" dirty="0"/>
          </a:p>
          <a:p>
            <a:pPr eaLnBrk="1" hangingPunct="1"/>
            <a:r>
              <a:rPr lang="en-US" altLang="da-DK" noProof="0" dirty="0"/>
              <a:t>Some that spring into my mind are</a:t>
            </a:r>
          </a:p>
          <a:p>
            <a:pPr lvl="1" eaLnBrk="1" hangingPunct="1"/>
            <a:r>
              <a:rPr lang="en-US" altLang="da-DK" i="1" noProof="0" dirty="0"/>
              <a:t>”off by one” errors in comparisons</a:t>
            </a:r>
          </a:p>
          <a:p>
            <a:pPr lvl="2" eaLnBrk="1" hangingPunct="1"/>
            <a:r>
              <a:rPr lang="en-US" altLang="da-DK" i="1" noProof="0" dirty="0"/>
              <a:t>if ( x &lt;= MAX_SIZE )</a:t>
            </a:r>
            <a:r>
              <a:rPr lang="en-US" altLang="da-DK" noProof="0" dirty="0"/>
              <a:t> and not </a:t>
            </a:r>
            <a:r>
              <a:rPr lang="en-US" altLang="da-DK" i="1" noProof="0" dirty="0"/>
              <a:t>if ( x &lt; MAX_SIZE )</a:t>
            </a:r>
          </a:p>
          <a:p>
            <a:pPr lvl="1" eaLnBrk="1" hangingPunct="1"/>
            <a:endParaRPr lang="en-US" altLang="da-DK" i="1" noProof="0" dirty="0"/>
          </a:p>
          <a:p>
            <a:pPr lvl="1" eaLnBrk="1" hangingPunct="1"/>
            <a:r>
              <a:rPr lang="en-US" altLang="da-DK" i="1" noProof="0" dirty="0"/>
              <a:t>null as value for a reference/pointer</a:t>
            </a:r>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5" name="Slide Number Placeholder 4"/>
          <p:cNvSpPr>
            <a:spLocks noGrp="1"/>
          </p:cNvSpPr>
          <p:nvPr>
            <p:ph type="sldNum" sz="quarter" idx="12"/>
          </p:nvPr>
        </p:nvSpPr>
        <p:spPr/>
        <p:txBody>
          <a:bodyPr/>
          <a:lstStyle/>
          <a:p>
            <a:pPr>
              <a:defRPr/>
            </a:pPr>
            <a:fld id="{40390516-8E9A-4341-B9BC-EA7123011609}" type="slidenum">
              <a:rPr lang="en-US" smtClean="0"/>
              <a:pPr>
                <a:defRPr/>
              </a:pPr>
              <a:t>68</a:t>
            </a:fld>
            <a:endParaRPr lang="en-US"/>
          </a:p>
        </p:txBody>
      </p:sp>
    </p:spTree>
    <p:extLst>
      <p:ext uri="{BB962C8B-B14F-4D97-AF65-F5344CB8AC3E}">
        <p14:creationId xmlns:p14="http://schemas.microsoft.com/office/powerpoint/2010/main" val="31129534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Rectangle 2"/>
          <p:cNvSpPr>
            <a:spLocks noGrp="1" noChangeArrowheads="1"/>
          </p:cNvSpPr>
          <p:nvPr>
            <p:ph type="title"/>
          </p:nvPr>
        </p:nvSpPr>
        <p:spPr/>
        <p:txBody>
          <a:bodyPr/>
          <a:lstStyle/>
          <a:p>
            <a:pPr eaLnBrk="1" hangingPunct="1"/>
            <a:r>
              <a:rPr lang="en-US" altLang="da-DK" noProof="0" dirty="0"/>
              <a:t>Complements EP analysis</a:t>
            </a:r>
          </a:p>
        </p:txBody>
      </p:sp>
      <p:sp>
        <p:nvSpPr>
          <p:cNvPr id="61447" name="Rectangle 9"/>
          <p:cNvSpPr>
            <a:spLocks noGrp="1" noChangeArrowheads="1"/>
          </p:cNvSpPr>
          <p:nvPr>
            <p:ph type="body" idx="4294967295"/>
          </p:nvPr>
        </p:nvSpPr>
        <p:spPr/>
        <p:txBody>
          <a:bodyPr/>
          <a:lstStyle/>
          <a:p>
            <a:endParaRPr lang="en-US" altLang="da-DK" noProof="0" dirty="0"/>
          </a:p>
          <a:p>
            <a:endParaRPr lang="en-US" altLang="da-DK" noProof="0" dirty="0"/>
          </a:p>
          <a:p>
            <a:endParaRPr lang="en-US" altLang="da-DK" noProof="0" dirty="0"/>
          </a:p>
          <a:p>
            <a:r>
              <a:rPr lang="en-US" altLang="da-DK" noProof="0" dirty="0"/>
              <a:t>Ex. Formatting has a strong boundary between EC [a1] and [a2]</a:t>
            </a:r>
          </a:p>
          <a:p>
            <a:pPr lvl="1"/>
            <a:r>
              <a:rPr lang="en-US" altLang="da-DK" noProof="0" dirty="0"/>
              <a:t>0.0 (-&gt; ‘000.00’) and -0.000001 (-&gt; ‘---.--’)</a:t>
            </a:r>
          </a:p>
          <a:p>
            <a:endParaRPr lang="en-US" altLang="da-DK" noProof="0" dirty="0"/>
          </a:p>
          <a:p>
            <a:r>
              <a:rPr lang="en-US" altLang="da-DK" noProof="0" dirty="0"/>
              <a:t>It is thus very interesting to test x=0.0 as boundary.</a:t>
            </a:r>
          </a:p>
        </p:txBody>
      </p:sp>
      <p:pic>
        <p:nvPicPr>
          <p:cNvPr id="6144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6" y="1139032"/>
            <a:ext cx="8018561" cy="120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69</a:t>
            </a:fld>
            <a:endParaRPr lang="en-US"/>
          </a:p>
        </p:txBody>
      </p:sp>
    </p:spTree>
    <p:extLst>
      <p:ext uri="{BB962C8B-B14F-4D97-AF65-F5344CB8AC3E}">
        <p14:creationId xmlns:p14="http://schemas.microsoft.com/office/powerpoint/2010/main" val="1153342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p:txBody>
          <a:bodyPr/>
          <a:lstStyle/>
          <a:p>
            <a:pPr eaLnBrk="1" hangingPunct="1"/>
            <a:r>
              <a:rPr lang="en-US" altLang="da-DK" noProof="0" dirty="0"/>
              <a:t>One viewpoint</a:t>
            </a:r>
          </a:p>
        </p:txBody>
      </p:sp>
      <p:sp>
        <p:nvSpPr>
          <p:cNvPr id="9223" name="Rectangle 3"/>
          <p:cNvSpPr>
            <a:spLocks noGrp="1" noChangeArrowheads="1"/>
          </p:cNvSpPr>
          <p:nvPr>
            <p:ph type="body" idx="1"/>
          </p:nvPr>
        </p:nvSpPr>
        <p:spPr/>
        <p:txBody>
          <a:bodyPr/>
          <a:lstStyle/>
          <a:p>
            <a:pPr eaLnBrk="1" hangingPunct="1"/>
            <a:r>
              <a:rPr lang="en-US" altLang="da-DK" noProof="0" dirty="0"/>
              <a:t>The probability of defects is a function of the code </a:t>
            </a:r>
            <a:r>
              <a:rPr lang="en-US" altLang="da-DK" i="1" noProof="0" dirty="0"/>
              <a:t>complexity</a:t>
            </a:r>
            <a:r>
              <a:rPr lang="en-US" altLang="da-DK" noProof="0" dirty="0"/>
              <a:t>. Thus we may identify (at least) three different testing approaches:</a:t>
            </a:r>
          </a:p>
          <a:p>
            <a:pPr lvl="1" eaLnBrk="1" hangingPunct="1"/>
            <a:r>
              <a:rPr lang="en-US" altLang="da-DK" b="1" noProof="0" dirty="0"/>
              <a:t>No testing</a:t>
            </a:r>
            <a:r>
              <a:rPr lang="en-US" altLang="da-DK" noProof="0" dirty="0"/>
              <a:t>. Complexity is so low that the test code will become more complex or longer. Example: set/get methods</a:t>
            </a:r>
          </a:p>
          <a:p>
            <a:pPr lvl="1" eaLnBrk="1" hangingPunct="1"/>
            <a:r>
              <a:rPr lang="en-US" altLang="da-DK" b="1" noProof="0" dirty="0"/>
              <a:t>Explorative</a:t>
            </a:r>
            <a:r>
              <a:rPr lang="en-US" altLang="da-DK" noProof="0" dirty="0"/>
              <a:t> testing: “gut feeling”, experience. TDD relies heavily on ‘making the smart test case’ but does not dictate any method.</a:t>
            </a:r>
          </a:p>
        </p:txBody>
      </p:sp>
      <p:graphicFrame>
        <p:nvGraphicFramePr>
          <p:cNvPr id="9224" name="Object 7"/>
          <p:cNvGraphicFramePr>
            <a:graphicFrameLocks noChangeAspect="1"/>
          </p:cNvGraphicFramePr>
          <p:nvPr>
            <p:extLst>
              <p:ext uri="{D42A27DB-BD31-4B8C-83A1-F6EECF244321}">
                <p14:modId xmlns:p14="http://schemas.microsoft.com/office/powerpoint/2010/main" val="1986235769"/>
              </p:ext>
            </p:extLst>
          </p:nvPr>
        </p:nvGraphicFramePr>
        <p:xfrm>
          <a:off x="457200" y="3619500"/>
          <a:ext cx="8094060" cy="1295400"/>
        </p:xfrm>
        <a:graphic>
          <a:graphicData uri="http://schemas.openxmlformats.org/presentationml/2006/ole">
            <mc:AlternateContent xmlns:mc="http://schemas.openxmlformats.org/markup-compatibility/2006">
              <mc:Choice xmlns:v="urn:schemas-microsoft-com:vml" Requires="v">
                <p:oleObj name="Paint Shop Pro Image" r:id="rId2" imgW="6341463" imgH="1014909" progId="PaintShopPro">
                  <p:embed/>
                </p:oleObj>
              </mc:Choice>
              <mc:Fallback>
                <p:oleObj name="Paint Shop Pro Image" r:id="rId2" imgW="6341463" imgH="1014909" progId="PaintShopPro">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19500"/>
                        <a:ext cx="8094060" cy="1295400"/>
                      </a:xfrm>
                      <a:prstGeom prst="rect">
                        <a:avLst/>
                      </a:prstGeom>
                      <a:noFill/>
                      <a:ln>
                        <a:noFill/>
                      </a:ln>
                      <a:effec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7</a:t>
            </a:fld>
            <a:endParaRPr lang="en-US"/>
          </a:p>
        </p:txBody>
      </p:sp>
    </p:spTree>
    <p:extLst>
      <p:ext uri="{BB962C8B-B14F-4D97-AF65-F5344CB8AC3E}">
        <p14:creationId xmlns:p14="http://schemas.microsoft.com/office/powerpoint/2010/main" val="24567107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D1680-3FBB-4971-B1E7-68F688CE17CC}"/>
              </a:ext>
            </a:extLst>
          </p:cNvPr>
          <p:cNvSpPr>
            <a:spLocks noGrp="1"/>
          </p:cNvSpPr>
          <p:nvPr>
            <p:ph type="ctrTitle"/>
          </p:nvPr>
        </p:nvSpPr>
        <p:spPr/>
        <p:txBody>
          <a:bodyPr/>
          <a:lstStyle/>
          <a:p>
            <a:r>
              <a:rPr lang="en-US" noProof="0" dirty="0"/>
              <a:t>Other Reliability Techniques</a:t>
            </a:r>
          </a:p>
        </p:txBody>
      </p:sp>
      <p:sp>
        <p:nvSpPr>
          <p:cNvPr id="3" name="Subtitle 2">
            <a:extLst>
              <a:ext uri="{FF2B5EF4-FFF2-40B4-BE49-F238E27FC236}">
                <a16:creationId xmlns:a16="http://schemas.microsoft.com/office/drawing/2014/main" id="{65D21A3C-B8F5-416E-81C5-F7A04A1AB4D4}"/>
              </a:ext>
            </a:extLst>
          </p:cNvPr>
          <p:cNvSpPr>
            <a:spLocks noGrp="1"/>
          </p:cNvSpPr>
          <p:nvPr>
            <p:ph type="subTitle" idx="1"/>
          </p:nvPr>
        </p:nvSpPr>
        <p:spPr/>
        <p:txBody>
          <a:bodyPr/>
          <a:lstStyle/>
          <a:p>
            <a:r>
              <a:rPr lang="en-US" noProof="0" dirty="0"/>
              <a:t>Testing is not the only way…</a:t>
            </a:r>
          </a:p>
        </p:txBody>
      </p:sp>
    </p:spTree>
    <p:extLst>
      <p:ext uri="{BB962C8B-B14F-4D97-AF65-F5344CB8AC3E}">
        <p14:creationId xmlns:p14="http://schemas.microsoft.com/office/powerpoint/2010/main" val="16898293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1414-2306-45C8-9A32-40E650B0336A}"/>
              </a:ext>
            </a:extLst>
          </p:cNvPr>
          <p:cNvSpPr>
            <a:spLocks noGrp="1"/>
          </p:cNvSpPr>
          <p:nvPr>
            <p:ph type="title"/>
          </p:nvPr>
        </p:nvSpPr>
        <p:spPr/>
        <p:txBody>
          <a:bodyPr/>
          <a:lstStyle/>
          <a:p>
            <a:r>
              <a:rPr lang="en-US" noProof="0" dirty="0"/>
              <a:t>Systematic Review</a:t>
            </a:r>
          </a:p>
        </p:txBody>
      </p:sp>
      <p:sp>
        <p:nvSpPr>
          <p:cNvPr id="3" name="Content Placeholder 2">
            <a:extLst>
              <a:ext uri="{FF2B5EF4-FFF2-40B4-BE49-F238E27FC236}">
                <a16:creationId xmlns:a16="http://schemas.microsoft.com/office/drawing/2014/main" id="{FA228244-6905-4A3B-85E3-B1FFC5A5E906}"/>
              </a:ext>
            </a:extLst>
          </p:cNvPr>
          <p:cNvSpPr>
            <a:spLocks noGrp="1"/>
          </p:cNvSpPr>
          <p:nvPr>
            <p:ph idx="1"/>
          </p:nvPr>
        </p:nvSpPr>
        <p:spPr/>
        <p:txBody>
          <a:bodyPr/>
          <a:lstStyle/>
          <a:p>
            <a:r>
              <a:rPr lang="en-US" noProof="0" dirty="0"/>
              <a:t>Systematic Review</a:t>
            </a:r>
          </a:p>
          <a:p>
            <a:pPr lvl="1"/>
            <a:r>
              <a:rPr lang="en-US" noProof="0" dirty="0"/>
              <a:t>A formalized, systematic, process of </a:t>
            </a:r>
            <a:r>
              <a:rPr lang="en-US" i="1" noProof="0" dirty="0"/>
              <a:t>people reading the code and identifying anomalies</a:t>
            </a:r>
          </a:p>
          <a:p>
            <a:pPr lvl="2"/>
            <a:r>
              <a:rPr lang="en-US" noProof="0" dirty="0"/>
              <a:t>Pro:</a:t>
            </a:r>
          </a:p>
          <a:p>
            <a:pPr lvl="3"/>
            <a:r>
              <a:rPr lang="en-US" noProof="0" dirty="0"/>
              <a:t>Can find defects that no testing ever can</a:t>
            </a:r>
          </a:p>
          <a:p>
            <a:pPr lvl="4"/>
            <a:r>
              <a:rPr lang="en-US" noProof="0" dirty="0"/>
              <a:t>Wrong comments</a:t>
            </a:r>
          </a:p>
          <a:p>
            <a:pPr lvl="4"/>
            <a:r>
              <a:rPr lang="en-US" noProof="0" dirty="0"/>
              <a:t>Architectural flaws (‘strategy is used incorrectly here’)</a:t>
            </a:r>
          </a:p>
          <a:p>
            <a:pPr lvl="3"/>
            <a:r>
              <a:rPr lang="en-US" noProof="0" dirty="0"/>
              <a:t>Important learning</a:t>
            </a:r>
          </a:p>
          <a:p>
            <a:pPr lvl="4"/>
            <a:r>
              <a:rPr lang="en-US" noProof="0" dirty="0"/>
              <a:t>Learn by reviewing the code of master coders</a:t>
            </a:r>
          </a:p>
          <a:p>
            <a:pPr lvl="2"/>
            <a:r>
              <a:rPr lang="en-US" noProof="0" dirty="0"/>
              <a:t>Con:</a:t>
            </a:r>
          </a:p>
          <a:p>
            <a:pPr lvl="3"/>
            <a:r>
              <a:rPr lang="en-US" noProof="0" dirty="0"/>
              <a:t>Manual/human/</a:t>
            </a:r>
            <a:r>
              <a:rPr lang="en-US" b="1" noProof="0" dirty="0"/>
              <a:t>slow/expensive</a:t>
            </a:r>
          </a:p>
          <a:p>
            <a:pPr lvl="3"/>
            <a:r>
              <a:rPr lang="en-US" noProof="0" dirty="0"/>
              <a:t>Regression is too expensive</a:t>
            </a:r>
          </a:p>
          <a:p>
            <a:pPr lvl="3"/>
            <a:r>
              <a:rPr lang="en-US" noProof="0" dirty="0"/>
              <a:t>Bottleneck in releasing software</a:t>
            </a:r>
          </a:p>
        </p:txBody>
      </p:sp>
      <p:sp>
        <p:nvSpPr>
          <p:cNvPr id="4" name="Date Placeholder 3">
            <a:extLst>
              <a:ext uri="{FF2B5EF4-FFF2-40B4-BE49-F238E27FC236}">
                <a16:creationId xmlns:a16="http://schemas.microsoft.com/office/drawing/2014/main" id="{54A27FCA-8498-4A93-A504-5A5A2AC066DA}"/>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348C310E-DE7D-4D5D-9BEA-DC96AE2C9476}"/>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F22C5E30-E768-4E17-9B56-167E189990F5}"/>
              </a:ext>
            </a:extLst>
          </p:cNvPr>
          <p:cNvSpPr>
            <a:spLocks noGrp="1"/>
          </p:cNvSpPr>
          <p:nvPr>
            <p:ph type="sldNum" sz="quarter" idx="12"/>
          </p:nvPr>
        </p:nvSpPr>
        <p:spPr/>
        <p:txBody>
          <a:bodyPr/>
          <a:lstStyle/>
          <a:p>
            <a:pPr>
              <a:defRPr/>
            </a:pPr>
            <a:fld id="{40390516-8E9A-4341-B9BC-EA7123011609}" type="slidenum">
              <a:rPr lang="en-US" smtClean="0"/>
              <a:pPr>
                <a:defRPr/>
              </a:pPr>
              <a:t>71</a:t>
            </a:fld>
            <a:endParaRPr lang="en-US"/>
          </a:p>
        </p:txBody>
      </p:sp>
    </p:spTree>
    <p:extLst>
      <p:ext uri="{BB962C8B-B14F-4D97-AF65-F5344CB8AC3E}">
        <p14:creationId xmlns:p14="http://schemas.microsoft.com/office/powerpoint/2010/main" val="9871196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867C5-A611-4388-9613-4241D664ACA6}"/>
              </a:ext>
            </a:extLst>
          </p:cNvPr>
          <p:cNvSpPr>
            <a:spLocks noGrp="1"/>
          </p:cNvSpPr>
          <p:nvPr>
            <p:ph type="title"/>
          </p:nvPr>
        </p:nvSpPr>
        <p:spPr/>
        <p:txBody>
          <a:bodyPr/>
          <a:lstStyle/>
          <a:p>
            <a:r>
              <a:rPr lang="en-US" noProof="0" dirty="0"/>
              <a:t>Systematic Review</a:t>
            </a:r>
          </a:p>
        </p:txBody>
      </p:sp>
      <p:sp>
        <p:nvSpPr>
          <p:cNvPr id="3" name="Content Placeholder 2">
            <a:extLst>
              <a:ext uri="{FF2B5EF4-FFF2-40B4-BE49-F238E27FC236}">
                <a16:creationId xmlns:a16="http://schemas.microsoft.com/office/drawing/2014/main" id="{420FC8ED-7FFF-4578-8A8E-667563F3AD8C}"/>
              </a:ext>
            </a:extLst>
          </p:cNvPr>
          <p:cNvSpPr>
            <a:spLocks noGrp="1"/>
          </p:cNvSpPr>
          <p:nvPr>
            <p:ph idx="1"/>
          </p:nvPr>
        </p:nvSpPr>
        <p:spPr/>
        <p:txBody>
          <a:bodyPr/>
          <a:lstStyle/>
          <a:p>
            <a:r>
              <a:rPr lang="en-US" noProof="0" dirty="0"/>
              <a:t>Supported by GitHub, </a:t>
            </a:r>
            <a:r>
              <a:rPr lang="en-US" noProof="0" dirty="0" err="1"/>
              <a:t>etc</a:t>
            </a:r>
            <a:endParaRPr lang="en-US" noProof="0" dirty="0"/>
          </a:p>
        </p:txBody>
      </p:sp>
      <p:sp>
        <p:nvSpPr>
          <p:cNvPr id="4" name="Date Placeholder 3">
            <a:extLst>
              <a:ext uri="{FF2B5EF4-FFF2-40B4-BE49-F238E27FC236}">
                <a16:creationId xmlns:a16="http://schemas.microsoft.com/office/drawing/2014/main" id="{16EF8255-B623-45E5-B988-0AFC67ABDABD}"/>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E1D718BB-829E-430B-909D-7873C87A8450}"/>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0F9B7DDA-D547-4FA5-B626-EE311B54B8A1}"/>
              </a:ext>
            </a:extLst>
          </p:cNvPr>
          <p:cNvSpPr>
            <a:spLocks noGrp="1"/>
          </p:cNvSpPr>
          <p:nvPr>
            <p:ph type="sldNum" sz="quarter" idx="12"/>
          </p:nvPr>
        </p:nvSpPr>
        <p:spPr/>
        <p:txBody>
          <a:bodyPr/>
          <a:lstStyle/>
          <a:p>
            <a:pPr>
              <a:defRPr/>
            </a:pPr>
            <a:fld id="{40390516-8E9A-4341-B9BC-EA7123011609}" type="slidenum">
              <a:rPr lang="en-US" smtClean="0"/>
              <a:pPr>
                <a:defRPr/>
              </a:pPr>
              <a:t>72</a:t>
            </a:fld>
            <a:endParaRPr lang="en-US"/>
          </a:p>
        </p:txBody>
      </p:sp>
      <p:pic>
        <p:nvPicPr>
          <p:cNvPr id="8" name="Picture 7">
            <a:extLst>
              <a:ext uri="{FF2B5EF4-FFF2-40B4-BE49-F238E27FC236}">
                <a16:creationId xmlns:a16="http://schemas.microsoft.com/office/drawing/2014/main" id="{634D0902-2191-49E4-8138-333767DD0879}"/>
              </a:ext>
            </a:extLst>
          </p:cNvPr>
          <p:cNvPicPr>
            <a:picLocks noChangeAspect="1"/>
          </p:cNvPicPr>
          <p:nvPr/>
        </p:nvPicPr>
        <p:blipFill>
          <a:blip r:embed="rId2"/>
          <a:stretch>
            <a:fillRect/>
          </a:stretch>
        </p:blipFill>
        <p:spPr>
          <a:xfrm>
            <a:off x="1828800" y="1415649"/>
            <a:ext cx="5105400" cy="3839483"/>
          </a:xfrm>
          <a:prstGeom prst="rect">
            <a:avLst/>
          </a:prstGeom>
        </p:spPr>
      </p:pic>
      <p:sp>
        <p:nvSpPr>
          <p:cNvPr id="9" name="Rectangle 8">
            <a:extLst>
              <a:ext uri="{FF2B5EF4-FFF2-40B4-BE49-F238E27FC236}">
                <a16:creationId xmlns:a16="http://schemas.microsoft.com/office/drawing/2014/main" id="{8FCC51B0-9A3B-4B7A-9DC4-45B91E680C1C}"/>
              </a:ext>
            </a:extLst>
          </p:cNvPr>
          <p:cNvSpPr/>
          <p:nvPr/>
        </p:nvSpPr>
        <p:spPr>
          <a:xfrm>
            <a:off x="5791200" y="4686300"/>
            <a:ext cx="2743200" cy="533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t>MicroSoft</a:t>
            </a:r>
            <a:r>
              <a:rPr lang="en-US" dirty="0"/>
              <a:t> embraces review</a:t>
            </a:r>
          </a:p>
        </p:txBody>
      </p:sp>
    </p:spTree>
    <p:extLst>
      <p:ext uri="{BB962C8B-B14F-4D97-AF65-F5344CB8AC3E}">
        <p14:creationId xmlns:p14="http://schemas.microsoft.com/office/powerpoint/2010/main" val="1104824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5F4AA-5CAB-4FC6-A43E-D5468B8D020E}"/>
              </a:ext>
            </a:extLst>
          </p:cNvPr>
          <p:cNvSpPr>
            <a:spLocks noGrp="1"/>
          </p:cNvSpPr>
          <p:nvPr>
            <p:ph type="title"/>
          </p:nvPr>
        </p:nvSpPr>
        <p:spPr/>
        <p:txBody>
          <a:bodyPr/>
          <a:lstStyle/>
          <a:p>
            <a:r>
              <a:rPr lang="en-US" noProof="0" dirty="0"/>
              <a:t>Static Analysis</a:t>
            </a:r>
          </a:p>
        </p:txBody>
      </p:sp>
      <p:sp>
        <p:nvSpPr>
          <p:cNvPr id="3" name="Content Placeholder 2">
            <a:extLst>
              <a:ext uri="{FF2B5EF4-FFF2-40B4-BE49-F238E27FC236}">
                <a16:creationId xmlns:a16="http://schemas.microsoft.com/office/drawing/2014/main" id="{2B4E559E-94CA-49DC-A1C7-84CFACC301F0}"/>
              </a:ext>
            </a:extLst>
          </p:cNvPr>
          <p:cNvSpPr>
            <a:spLocks noGrp="1"/>
          </p:cNvSpPr>
          <p:nvPr>
            <p:ph idx="1"/>
          </p:nvPr>
        </p:nvSpPr>
        <p:spPr/>
        <p:txBody>
          <a:bodyPr/>
          <a:lstStyle/>
          <a:p>
            <a:r>
              <a:rPr lang="en-US" noProof="0" dirty="0"/>
              <a:t>Static Analysis</a:t>
            </a:r>
          </a:p>
          <a:p>
            <a:pPr lvl="1"/>
            <a:r>
              <a:rPr lang="en-US" noProof="0" dirty="0"/>
              <a:t>A review, but a </a:t>
            </a:r>
            <a:r>
              <a:rPr lang="en-US" b="1" noProof="0" dirty="0"/>
              <a:t>program</a:t>
            </a:r>
            <a:r>
              <a:rPr lang="en-US" noProof="0" dirty="0"/>
              <a:t> does it, using heuristics encoded</a:t>
            </a:r>
          </a:p>
        </p:txBody>
      </p:sp>
      <p:sp>
        <p:nvSpPr>
          <p:cNvPr id="4" name="Date Placeholder 3">
            <a:extLst>
              <a:ext uri="{FF2B5EF4-FFF2-40B4-BE49-F238E27FC236}">
                <a16:creationId xmlns:a16="http://schemas.microsoft.com/office/drawing/2014/main" id="{AE1905C4-B8E3-4006-BD19-FDC7F886BC53}"/>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6FECAD15-A6F4-4F8E-9225-767AA2970359}"/>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B2DA1F4B-DB79-4A2D-AB41-762B6D97BD8C}"/>
              </a:ext>
            </a:extLst>
          </p:cNvPr>
          <p:cNvSpPr>
            <a:spLocks noGrp="1"/>
          </p:cNvSpPr>
          <p:nvPr>
            <p:ph type="sldNum" sz="quarter" idx="12"/>
          </p:nvPr>
        </p:nvSpPr>
        <p:spPr/>
        <p:txBody>
          <a:bodyPr/>
          <a:lstStyle/>
          <a:p>
            <a:pPr>
              <a:defRPr/>
            </a:pPr>
            <a:fld id="{40390516-8E9A-4341-B9BC-EA7123011609}" type="slidenum">
              <a:rPr lang="en-US" smtClean="0"/>
              <a:pPr>
                <a:defRPr/>
              </a:pPr>
              <a:t>73</a:t>
            </a:fld>
            <a:endParaRPr lang="en-US"/>
          </a:p>
        </p:txBody>
      </p:sp>
      <p:pic>
        <p:nvPicPr>
          <p:cNvPr id="8" name="Picture 7">
            <a:extLst>
              <a:ext uri="{FF2B5EF4-FFF2-40B4-BE49-F238E27FC236}">
                <a16:creationId xmlns:a16="http://schemas.microsoft.com/office/drawing/2014/main" id="{FD2CB869-F95F-4EE8-87A0-4C5115C65302}"/>
              </a:ext>
            </a:extLst>
          </p:cNvPr>
          <p:cNvPicPr>
            <a:picLocks noChangeAspect="1"/>
          </p:cNvPicPr>
          <p:nvPr/>
        </p:nvPicPr>
        <p:blipFill>
          <a:blip r:embed="rId2"/>
          <a:stretch>
            <a:fillRect/>
          </a:stretch>
        </p:blipFill>
        <p:spPr>
          <a:xfrm>
            <a:off x="228601" y="1769991"/>
            <a:ext cx="3419226" cy="2154310"/>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53303561-B0AE-41C8-8362-D8FEAB72C7D6}"/>
              </a:ext>
            </a:extLst>
          </p:cNvPr>
          <p:cNvPicPr>
            <a:picLocks noChangeAspect="1"/>
          </p:cNvPicPr>
          <p:nvPr/>
        </p:nvPicPr>
        <p:blipFill>
          <a:blip r:embed="rId3"/>
          <a:stretch>
            <a:fillRect/>
          </a:stretch>
        </p:blipFill>
        <p:spPr>
          <a:xfrm>
            <a:off x="3508807" y="2927350"/>
            <a:ext cx="5324475" cy="2343150"/>
          </a:xfrm>
          <a:prstGeom prst="rect">
            <a:avLst/>
          </a:prstGeom>
          <a:effectLst>
            <a:outerShdw blurRad="50800" dist="38100" dir="2700000" algn="tl" rotWithShape="0">
              <a:prstClr val="black">
                <a:alpha val="40000"/>
              </a:prstClr>
            </a:outerShdw>
          </a:effectLst>
        </p:spPr>
      </p:pic>
      <p:sp>
        <p:nvSpPr>
          <p:cNvPr id="11" name="Arrow: Right 10">
            <a:extLst>
              <a:ext uri="{FF2B5EF4-FFF2-40B4-BE49-F238E27FC236}">
                <a16:creationId xmlns:a16="http://schemas.microsoft.com/office/drawing/2014/main" id="{C5139612-BBB4-443E-AD6F-26B3004B16D7}"/>
              </a:ext>
            </a:extLst>
          </p:cNvPr>
          <p:cNvSpPr/>
          <p:nvPr/>
        </p:nvSpPr>
        <p:spPr>
          <a:xfrm rot="2092907">
            <a:off x="2548196" y="2252741"/>
            <a:ext cx="1447800" cy="66258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0308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F451-54BF-484F-8184-8BA2F36F5940}"/>
              </a:ext>
            </a:extLst>
          </p:cNvPr>
          <p:cNvSpPr>
            <a:spLocks noGrp="1"/>
          </p:cNvSpPr>
          <p:nvPr>
            <p:ph type="title"/>
          </p:nvPr>
        </p:nvSpPr>
        <p:spPr/>
        <p:txBody>
          <a:bodyPr/>
          <a:lstStyle/>
          <a:p>
            <a:r>
              <a:rPr lang="en-US" noProof="0" dirty="0"/>
              <a:t>Static Analysis</a:t>
            </a:r>
          </a:p>
        </p:txBody>
      </p:sp>
      <p:sp>
        <p:nvSpPr>
          <p:cNvPr id="3" name="Content Placeholder 2">
            <a:extLst>
              <a:ext uri="{FF2B5EF4-FFF2-40B4-BE49-F238E27FC236}">
                <a16:creationId xmlns:a16="http://schemas.microsoft.com/office/drawing/2014/main" id="{DC31FA66-8BEB-45FE-92B8-328D91FE1F8B}"/>
              </a:ext>
            </a:extLst>
          </p:cNvPr>
          <p:cNvSpPr>
            <a:spLocks noGrp="1"/>
          </p:cNvSpPr>
          <p:nvPr>
            <p:ph idx="1"/>
          </p:nvPr>
        </p:nvSpPr>
        <p:spPr/>
        <p:txBody>
          <a:bodyPr/>
          <a:lstStyle/>
          <a:p>
            <a:r>
              <a:rPr lang="en-US" noProof="0" dirty="0"/>
              <a:t>Static Analysis</a:t>
            </a:r>
          </a:p>
          <a:p>
            <a:pPr lvl="1"/>
            <a:r>
              <a:rPr lang="en-US" noProof="0" dirty="0"/>
              <a:t>Pro</a:t>
            </a:r>
          </a:p>
          <a:p>
            <a:pPr lvl="2"/>
            <a:r>
              <a:rPr lang="en-US" noProof="0" dirty="0"/>
              <a:t>Fast and automated</a:t>
            </a:r>
          </a:p>
          <a:p>
            <a:pPr lvl="2"/>
            <a:r>
              <a:rPr lang="en-US" noProof="0" dirty="0"/>
              <a:t>Especially suited to find </a:t>
            </a:r>
            <a:r>
              <a:rPr lang="en-US" i="1" noProof="0" dirty="0"/>
              <a:t>security flaws</a:t>
            </a:r>
            <a:endParaRPr lang="en-US" noProof="0" dirty="0"/>
          </a:p>
          <a:p>
            <a:pPr lvl="1"/>
            <a:r>
              <a:rPr lang="en-US" noProof="0" dirty="0"/>
              <a:t>Con</a:t>
            </a:r>
          </a:p>
          <a:p>
            <a:pPr lvl="2"/>
            <a:r>
              <a:rPr lang="en-US" noProof="0" dirty="0"/>
              <a:t>Restricted in the types of failures it can find</a:t>
            </a:r>
          </a:p>
          <a:p>
            <a:pPr lvl="3"/>
            <a:r>
              <a:rPr lang="en-US" noProof="0" dirty="0"/>
              <a:t>Primarily language level errors, not on architectural level</a:t>
            </a:r>
          </a:p>
          <a:p>
            <a:pPr lvl="2"/>
            <a:r>
              <a:rPr lang="en-US" noProof="0" dirty="0"/>
              <a:t>Overload of errors</a:t>
            </a:r>
          </a:p>
          <a:p>
            <a:pPr lvl="3"/>
            <a:r>
              <a:rPr lang="en-US" noProof="0" dirty="0"/>
              <a:t>I review many and find they are not errors but ‘as I want it’</a:t>
            </a:r>
          </a:p>
          <a:p>
            <a:pPr lvl="3"/>
            <a:r>
              <a:rPr lang="en-US" noProof="0" dirty="0"/>
              <a:t>But they pop up every time I run the analysis =&gt; </a:t>
            </a:r>
            <a:r>
              <a:rPr lang="en-US" b="1" noProof="0" dirty="0"/>
              <a:t>error blindness</a:t>
            </a:r>
          </a:p>
          <a:p>
            <a:pPr lvl="4"/>
            <a:r>
              <a:rPr lang="en-US" b="1" i="1" noProof="0" dirty="0"/>
              <a:t>The one that I should have picked up drowns in all the information…</a:t>
            </a:r>
            <a:endParaRPr lang="en-US" i="1" noProof="0" dirty="0"/>
          </a:p>
        </p:txBody>
      </p:sp>
      <p:sp>
        <p:nvSpPr>
          <p:cNvPr id="4" name="Date Placeholder 3">
            <a:extLst>
              <a:ext uri="{FF2B5EF4-FFF2-40B4-BE49-F238E27FC236}">
                <a16:creationId xmlns:a16="http://schemas.microsoft.com/office/drawing/2014/main" id="{C9F6E530-36B8-4300-A652-DC99D1B47212}"/>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D0005741-2B77-4E0C-A963-35055133C813}"/>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F823589B-58A4-4C0B-9153-3A360F02363D}"/>
              </a:ext>
            </a:extLst>
          </p:cNvPr>
          <p:cNvSpPr>
            <a:spLocks noGrp="1"/>
          </p:cNvSpPr>
          <p:nvPr>
            <p:ph type="sldNum" sz="quarter" idx="12"/>
          </p:nvPr>
        </p:nvSpPr>
        <p:spPr/>
        <p:txBody>
          <a:bodyPr/>
          <a:lstStyle/>
          <a:p>
            <a:pPr>
              <a:defRPr/>
            </a:pPr>
            <a:fld id="{40390516-8E9A-4341-B9BC-EA7123011609}" type="slidenum">
              <a:rPr lang="en-US" smtClean="0"/>
              <a:pPr>
                <a:defRPr/>
              </a:pPr>
              <a:t>74</a:t>
            </a:fld>
            <a:endParaRPr lang="en-US"/>
          </a:p>
        </p:txBody>
      </p:sp>
    </p:spTree>
    <p:extLst>
      <p:ext uri="{BB962C8B-B14F-4D97-AF65-F5344CB8AC3E}">
        <p14:creationId xmlns:p14="http://schemas.microsoft.com/office/powerpoint/2010/main" val="25896727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8366C-CB84-420C-A1B0-5EA2E760317D}"/>
              </a:ext>
            </a:extLst>
          </p:cNvPr>
          <p:cNvSpPr>
            <a:spLocks noGrp="1"/>
          </p:cNvSpPr>
          <p:nvPr>
            <p:ph type="title"/>
          </p:nvPr>
        </p:nvSpPr>
        <p:spPr/>
        <p:txBody>
          <a:bodyPr/>
          <a:lstStyle/>
          <a:p>
            <a:r>
              <a:rPr lang="en-US" noProof="0" dirty="0"/>
              <a:t>Formal Methods</a:t>
            </a:r>
          </a:p>
        </p:txBody>
      </p:sp>
      <p:sp>
        <p:nvSpPr>
          <p:cNvPr id="3" name="Content Placeholder 2">
            <a:extLst>
              <a:ext uri="{FF2B5EF4-FFF2-40B4-BE49-F238E27FC236}">
                <a16:creationId xmlns:a16="http://schemas.microsoft.com/office/drawing/2014/main" id="{184EF90B-4597-4A10-ADB3-1549347CE0ED}"/>
              </a:ext>
            </a:extLst>
          </p:cNvPr>
          <p:cNvSpPr>
            <a:spLocks noGrp="1"/>
          </p:cNvSpPr>
          <p:nvPr>
            <p:ph idx="1"/>
          </p:nvPr>
        </p:nvSpPr>
        <p:spPr/>
        <p:txBody>
          <a:bodyPr/>
          <a:lstStyle/>
          <a:p>
            <a:r>
              <a:rPr lang="en-US" noProof="0" dirty="0"/>
              <a:t>The biggest gun in the cupboard</a:t>
            </a:r>
          </a:p>
          <a:p>
            <a:endParaRPr lang="en-US" noProof="0" dirty="0"/>
          </a:p>
          <a:p>
            <a:r>
              <a:rPr lang="en-US" noProof="0" dirty="0"/>
              <a:t>Mathematical proof that our algorithm is correct</a:t>
            </a:r>
          </a:p>
          <a:p>
            <a:endParaRPr lang="en-US" noProof="0" dirty="0"/>
          </a:p>
          <a:p>
            <a:r>
              <a:rPr lang="en-US" noProof="0" dirty="0"/>
              <a:t>Much research (also here at CS), but so far (I think)</a:t>
            </a:r>
          </a:p>
          <a:p>
            <a:pPr lvl="1"/>
            <a:r>
              <a:rPr lang="en-US" noProof="0" dirty="0"/>
              <a:t>Techniques do not scale well</a:t>
            </a:r>
          </a:p>
          <a:p>
            <a:pPr lvl="1"/>
            <a:r>
              <a:rPr lang="en-US" noProof="0" dirty="0"/>
              <a:t>Math may be even harder to read than code</a:t>
            </a:r>
          </a:p>
          <a:p>
            <a:pPr lvl="2"/>
            <a:r>
              <a:rPr lang="en-US" noProof="0" dirty="0"/>
              <a:t>That is, the error may be in the proof!</a:t>
            </a:r>
          </a:p>
          <a:p>
            <a:pPr lvl="1"/>
            <a:r>
              <a:rPr lang="en-US" noProof="0" dirty="0"/>
              <a:t>Math is a model, often ignoring physical properties</a:t>
            </a:r>
          </a:p>
          <a:p>
            <a:pPr lvl="2"/>
            <a:r>
              <a:rPr lang="en-US" noProof="0" dirty="0"/>
              <a:t>No, the Stack is </a:t>
            </a:r>
            <a:r>
              <a:rPr lang="en-US" b="1" noProof="0" dirty="0"/>
              <a:t>not</a:t>
            </a:r>
            <a:r>
              <a:rPr lang="en-US" b="1" i="1" noProof="0" dirty="0"/>
              <a:t> infinite!</a:t>
            </a:r>
            <a:r>
              <a:rPr lang="en-US" b="1" noProof="0" dirty="0"/>
              <a:t> </a:t>
            </a:r>
            <a:r>
              <a:rPr lang="en-US" noProof="0" dirty="0"/>
              <a:t>No, memory is </a:t>
            </a:r>
            <a:r>
              <a:rPr lang="en-US" b="1" noProof="0" dirty="0"/>
              <a:t>not infinite!</a:t>
            </a:r>
            <a:r>
              <a:rPr lang="en-US" noProof="0" dirty="0"/>
              <a:t> </a:t>
            </a:r>
            <a:br>
              <a:rPr lang="en-US" noProof="0" dirty="0"/>
            </a:br>
            <a:r>
              <a:rPr lang="en-US" noProof="0" dirty="0"/>
              <a:t>No, the network is </a:t>
            </a:r>
            <a:r>
              <a:rPr lang="en-US" b="1" noProof="0" dirty="0"/>
              <a:t>not infinitely </a:t>
            </a:r>
            <a:r>
              <a:rPr lang="en-US" noProof="0" dirty="0"/>
              <a:t>fast, </a:t>
            </a:r>
            <a:r>
              <a:rPr lang="en-US" dirty="0"/>
              <a:t>e</a:t>
            </a:r>
            <a:r>
              <a:rPr lang="en-US" noProof="0" dirty="0" err="1"/>
              <a:t>tc</a:t>
            </a:r>
            <a:r>
              <a:rPr lang="en-US" noProof="0" dirty="0"/>
              <a:t>…</a:t>
            </a:r>
          </a:p>
        </p:txBody>
      </p:sp>
      <p:sp>
        <p:nvSpPr>
          <p:cNvPr id="4" name="Date Placeholder 3">
            <a:extLst>
              <a:ext uri="{FF2B5EF4-FFF2-40B4-BE49-F238E27FC236}">
                <a16:creationId xmlns:a16="http://schemas.microsoft.com/office/drawing/2014/main" id="{8E9358B5-7247-49B5-90DF-3AAE1A539933}"/>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FDBEEFE3-C6A0-4EAF-9407-C7F27B079F97}"/>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1B2B3AE1-7AEE-41DC-9DD7-08D776C2FA59}"/>
              </a:ext>
            </a:extLst>
          </p:cNvPr>
          <p:cNvSpPr>
            <a:spLocks noGrp="1"/>
          </p:cNvSpPr>
          <p:nvPr>
            <p:ph type="sldNum" sz="quarter" idx="12"/>
          </p:nvPr>
        </p:nvSpPr>
        <p:spPr/>
        <p:txBody>
          <a:bodyPr/>
          <a:lstStyle/>
          <a:p>
            <a:pPr>
              <a:defRPr/>
            </a:pPr>
            <a:fld id="{40390516-8E9A-4341-B9BC-EA7123011609}" type="slidenum">
              <a:rPr lang="en-US" smtClean="0"/>
              <a:pPr>
                <a:defRPr/>
              </a:pPr>
              <a:t>75</a:t>
            </a:fld>
            <a:endParaRPr lang="en-US"/>
          </a:p>
        </p:txBody>
      </p:sp>
    </p:spTree>
    <p:extLst>
      <p:ext uri="{BB962C8B-B14F-4D97-AF65-F5344CB8AC3E}">
        <p14:creationId xmlns:p14="http://schemas.microsoft.com/office/powerpoint/2010/main" val="12952867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p:txBody>
          <a:bodyPr/>
          <a:lstStyle/>
          <a:p>
            <a:r>
              <a:rPr lang="en-US" altLang="da-DK" noProof="0" dirty="0"/>
              <a:t>Discussion</a:t>
            </a:r>
          </a:p>
        </p:txBody>
      </p:sp>
      <p:sp>
        <p:nvSpPr>
          <p:cNvPr id="62469" name="Rectangle 5"/>
          <p:cNvSpPr>
            <a:spLocks noGrp="1" noChangeArrowheads="1"/>
          </p:cNvSpPr>
          <p:nvPr>
            <p:ph type="subTitle" idx="1"/>
          </p:nvPr>
        </p:nvSpPr>
        <p:spPr/>
        <p:txBody>
          <a:bodyPr/>
          <a:lstStyle/>
          <a:p>
            <a:endParaRPr lang="en-US" altLang="da-DK"/>
          </a:p>
        </p:txBody>
      </p:sp>
    </p:spTree>
    <p:extLst>
      <p:ext uri="{BB962C8B-B14F-4D97-AF65-F5344CB8AC3E}">
        <p14:creationId xmlns:p14="http://schemas.microsoft.com/office/powerpoint/2010/main" val="2335351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5"/>
          <p:cNvSpPr>
            <a:spLocks noGrp="1" noChangeArrowheads="1"/>
          </p:cNvSpPr>
          <p:nvPr>
            <p:ph type="title"/>
          </p:nvPr>
        </p:nvSpPr>
        <p:spPr/>
        <p:txBody>
          <a:bodyPr/>
          <a:lstStyle/>
          <a:p>
            <a:r>
              <a:rPr lang="en-US" altLang="da-DK" noProof="0" dirty="0"/>
              <a:t>A few key points</a:t>
            </a:r>
          </a:p>
        </p:txBody>
      </p:sp>
      <p:graphicFrame>
        <p:nvGraphicFramePr>
          <p:cNvPr id="63493" name="Object 4"/>
          <p:cNvGraphicFramePr>
            <a:graphicFrameLocks noGrp="1" noChangeAspect="1"/>
          </p:cNvGraphicFramePr>
          <p:nvPr>
            <p:ph sz="half" idx="1"/>
          </p:nvPr>
        </p:nvGraphicFramePr>
        <p:xfrm>
          <a:off x="984251" y="1232958"/>
          <a:ext cx="7053263" cy="857250"/>
        </p:xfrm>
        <a:graphic>
          <a:graphicData uri="http://schemas.openxmlformats.org/presentationml/2006/ole">
            <mc:AlternateContent xmlns:mc="http://schemas.openxmlformats.org/markup-compatibility/2006">
              <mc:Choice xmlns:v="urn:schemas-microsoft-com:vml" Requires="v">
                <p:oleObj name="Paint Shop Pro Image" r:id="rId2" imgW="8575610" imgH="1248780" progId="PaintShopPro">
                  <p:embed/>
                </p:oleObj>
              </mc:Choice>
              <mc:Fallback>
                <p:oleObj name="Paint Shop Pro Image" r:id="rId2" imgW="8575610" imgH="1248780" progId="PaintShopPro">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1" y="1232958"/>
                        <a:ext cx="7053263"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4" name="Object 7"/>
          <p:cNvGraphicFramePr>
            <a:graphicFrameLocks noGrp="1" noChangeAspect="1"/>
          </p:cNvGraphicFramePr>
          <p:nvPr>
            <p:ph sz="quarter" idx="2"/>
          </p:nvPr>
        </p:nvGraphicFramePr>
        <p:xfrm>
          <a:off x="984250" y="2631282"/>
          <a:ext cx="7056438" cy="832114"/>
        </p:xfrm>
        <a:graphic>
          <a:graphicData uri="http://schemas.openxmlformats.org/presentationml/2006/ole">
            <mc:AlternateContent xmlns:mc="http://schemas.openxmlformats.org/markup-compatibility/2006">
              <mc:Choice xmlns:v="urn:schemas-microsoft-com:vml" Requires="v">
                <p:oleObj name="Paint Shop Pro Image" r:id="rId4" imgW="8487805" imgH="1200325" progId="PaintShopPro">
                  <p:embed/>
                </p:oleObj>
              </mc:Choice>
              <mc:Fallback>
                <p:oleObj name="Paint Shop Pro Image" r:id="rId4" imgW="8487805" imgH="1200325" progId="PaintShopPro">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250" y="2631282"/>
                        <a:ext cx="7056438" cy="832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5" name="Object 9"/>
          <p:cNvGraphicFramePr>
            <a:graphicFrameLocks noGrp="1" noChangeAspect="1"/>
          </p:cNvGraphicFramePr>
          <p:nvPr>
            <p:ph sz="quarter" idx="3"/>
          </p:nvPr>
        </p:nvGraphicFramePr>
        <p:xfrm>
          <a:off x="984251" y="4005792"/>
          <a:ext cx="7051675" cy="854604"/>
        </p:xfrm>
        <a:graphic>
          <a:graphicData uri="http://schemas.openxmlformats.org/presentationml/2006/ole">
            <mc:AlternateContent xmlns:mc="http://schemas.openxmlformats.org/markup-compatibility/2006">
              <mc:Choice xmlns:v="urn:schemas-microsoft-com:vml" Requires="v">
                <p:oleObj name="Paint Shop Pro Image" r:id="rId6" imgW="8595122" imgH="1248780" progId="PaintShopPro">
                  <p:embed/>
                </p:oleObj>
              </mc:Choice>
              <mc:Fallback>
                <p:oleObj name="Paint Shop Pro Image" r:id="rId6" imgW="8595122" imgH="1248780" progId="PaintShopPro">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4251" y="4005792"/>
                        <a:ext cx="7051675" cy="85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E40519EA-0E5E-4594-8FCE-28D489E589D3}" type="slidenum">
              <a:rPr lang="en-US" smtClean="0"/>
              <a:pPr>
                <a:defRPr/>
              </a:pPr>
              <a:t>77</a:t>
            </a:fld>
            <a:endParaRPr lang="en-US"/>
          </a:p>
        </p:txBody>
      </p:sp>
    </p:spTree>
    <p:extLst>
      <p:ext uri="{BB962C8B-B14F-4D97-AF65-F5344CB8AC3E}">
        <p14:creationId xmlns:p14="http://schemas.microsoft.com/office/powerpoint/2010/main" val="27414803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pPr eaLnBrk="1" hangingPunct="1"/>
            <a:r>
              <a:rPr lang="en-US" altLang="da-DK" noProof="0" dirty="0"/>
              <a:t>Summary</a:t>
            </a:r>
          </a:p>
        </p:txBody>
      </p:sp>
      <p:sp>
        <p:nvSpPr>
          <p:cNvPr id="64518" name="Rectangle 3"/>
          <p:cNvSpPr>
            <a:spLocks noGrp="1" noChangeArrowheads="1"/>
          </p:cNvSpPr>
          <p:nvPr>
            <p:ph type="body" idx="1"/>
          </p:nvPr>
        </p:nvSpPr>
        <p:spPr>
          <a:xfrm>
            <a:off x="414338" y="1021292"/>
            <a:ext cx="8229600" cy="4151313"/>
          </a:xfrm>
        </p:spPr>
        <p:txBody>
          <a:bodyPr/>
          <a:lstStyle/>
          <a:p>
            <a:pPr eaLnBrk="1" hangingPunct="1"/>
            <a:r>
              <a:rPr lang="en-US" altLang="da-DK" noProof="0" dirty="0"/>
              <a:t>Equivalence Class Partitioning</a:t>
            </a:r>
          </a:p>
          <a:p>
            <a:pPr lvl="1" eaLnBrk="1" hangingPunct="1"/>
            <a:r>
              <a:rPr lang="en-US" altLang="da-DK" noProof="0" dirty="0"/>
              <a:t>EC = set of input elements where each one will show same defect as all others in the same set (representation)</a:t>
            </a:r>
          </a:p>
          <a:p>
            <a:pPr lvl="1" eaLnBrk="1" hangingPunct="1"/>
            <a:r>
              <a:rPr lang="en-US" altLang="da-DK" noProof="0" dirty="0"/>
              <a:t>Find ECs, use Myers to generate test cases.</a:t>
            </a:r>
          </a:p>
          <a:p>
            <a:pPr eaLnBrk="1" hangingPunct="1"/>
            <a:endParaRPr lang="en-US" altLang="da-DK" sz="2200" noProof="0" dirty="0"/>
          </a:p>
          <a:p>
            <a:pPr eaLnBrk="1" hangingPunct="1"/>
            <a:r>
              <a:rPr lang="en-US" altLang="da-DK" noProof="0" dirty="0"/>
              <a:t>Boundary analysis</a:t>
            </a:r>
          </a:p>
          <a:p>
            <a:pPr lvl="1" eaLnBrk="1" hangingPunct="1"/>
            <a:r>
              <a:rPr lang="en-US" altLang="da-DK" dirty="0"/>
              <a:t>B</a:t>
            </a:r>
            <a:r>
              <a:rPr lang="en-US" altLang="da-DK" noProof="0"/>
              <a:t>e </a:t>
            </a:r>
            <a:r>
              <a:rPr lang="en-US" altLang="da-DK" noProof="0" dirty="0"/>
              <a:t>skeptical about values at the boundaries</a:t>
            </a:r>
          </a:p>
          <a:p>
            <a:pPr lvl="1" eaLnBrk="1" hangingPunct="1"/>
            <a:r>
              <a:rPr lang="en-US" altLang="da-DK" noProof="0" dirty="0"/>
              <a:t>Especially on the boundary between valid and invalid ECs</a:t>
            </a:r>
          </a:p>
          <a:p>
            <a:pPr eaLnBrk="1" hangingPunct="1"/>
            <a:endParaRPr lang="en-US" altLang="da-DK" sz="2200" noProof="0" dirty="0"/>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78</a:t>
            </a:fld>
            <a:endParaRPr lang="en-US"/>
          </a:p>
        </p:txBody>
      </p:sp>
    </p:spTree>
    <p:extLst>
      <p:ext uri="{BB962C8B-B14F-4D97-AF65-F5344CB8AC3E}">
        <p14:creationId xmlns:p14="http://schemas.microsoft.com/office/powerpoint/2010/main" val="2381397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altLang="da-DK" noProof="0" dirty="0"/>
              <a:t>Destructive!</a:t>
            </a:r>
          </a:p>
        </p:txBody>
      </p:sp>
      <p:sp>
        <p:nvSpPr>
          <p:cNvPr id="10245" name="Rectangle 3"/>
          <p:cNvSpPr>
            <a:spLocks noGrp="1" noChangeArrowheads="1"/>
          </p:cNvSpPr>
          <p:nvPr>
            <p:ph type="body" idx="1"/>
          </p:nvPr>
        </p:nvSpPr>
        <p:spPr/>
        <p:txBody>
          <a:bodyPr/>
          <a:lstStyle/>
          <a:p>
            <a:r>
              <a:rPr lang="en-US" altLang="da-DK" noProof="0" dirty="0"/>
              <a:t>Testing is a </a:t>
            </a:r>
            <a:r>
              <a:rPr lang="en-US" altLang="da-DK" i="1" noProof="0" dirty="0"/>
              <a:t>destructive process!!!</a:t>
            </a:r>
          </a:p>
          <a:p>
            <a:pPr lvl="1"/>
            <a:r>
              <a:rPr lang="en-US" altLang="da-DK" noProof="0" dirty="0"/>
              <a:t>In contrast to almost all other SW processes which are constructive!</a:t>
            </a:r>
          </a:p>
          <a:p>
            <a:r>
              <a:rPr lang="en-US" altLang="da-DK" noProof="0" dirty="0"/>
              <a:t>Human psychology</a:t>
            </a:r>
          </a:p>
          <a:p>
            <a:pPr lvl="1"/>
            <a:r>
              <a:rPr lang="en-US" altLang="da-DK" b="1" noProof="0" dirty="0"/>
              <a:t>I want to be a success </a:t>
            </a:r>
          </a:p>
          <a:p>
            <a:pPr lvl="2"/>
            <a:r>
              <a:rPr lang="en-US" altLang="da-DK" b="1" noProof="0" dirty="0"/>
              <a:t>The brain will deliver!</a:t>
            </a:r>
          </a:p>
          <a:p>
            <a:pPr lvl="3"/>
            <a:r>
              <a:rPr lang="en-US" altLang="da-DK" noProof="0" dirty="0"/>
              <a:t>(ok, X-factor shows this is not always the case…)</a:t>
            </a:r>
          </a:p>
          <a:p>
            <a:endParaRPr lang="en-US" altLang="da-DK" b="1" noProof="0" dirty="0"/>
          </a:p>
          <a:p>
            <a:r>
              <a:rPr lang="en-US" altLang="da-DK" i="1" noProof="0" dirty="0"/>
              <a:t>I will prove my software works</a:t>
            </a:r>
          </a:p>
          <a:p>
            <a:r>
              <a:rPr lang="en-US" altLang="da-DK" i="1" noProof="0" dirty="0"/>
              <a:t>I will prove my software is really lousy</a:t>
            </a:r>
          </a:p>
        </p:txBody>
      </p:sp>
      <p:sp>
        <p:nvSpPr>
          <p:cNvPr id="2" name="Date Placeholder 1"/>
          <p:cNvSpPr>
            <a:spLocks noGrp="1"/>
          </p:cNvSpPr>
          <p:nvPr>
            <p:ph type="dt" sz="half" idx="10"/>
          </p:nvPr>
        </p:nvSpPr>
        <p:spPr/>
        <p:txBody>
          <a:bodyPr/>
          <a:lstStyle/>
          <a:p>
            <a:pPr>
              <a:defRPr/>
            </a:pPr>
            <a:r>
              <a:rPr lang="en-US"/>
              <a:t>CS@AU</a:t>
            </a:r>
          </a:p>
        </p:txBody>
      </p:sp>
      <p:sp>
        <p:nvSpPr>
          <p:cNvPr id="3" name="Footer Placeholder 2"/>
          <p:cNvSpPr>
            <a:spLocks noGrp="1"/>
          </p:cNvSpPr>
          <p:nvPr>
            <p:ph type="ftr" sz="quarter" idx="11"/>
          </p:nvPr>
        </p:nvSpPr>
        <p:spPr/>
        <p:txBody>
          <a:bodyPr/>
          <a:lstStyle/>
          <a:p>
            <a:pPr>
              <a:defRPr/>
            </a:pPr>
            <a:r>
              <a:rPr lang="en-US"/>
              <a:t>Henrik Bærbak Christensen</a:t>
            </a:r>
          </a:p>
        </p:txBody>
      </p:sp>
      <p:sp>
        <p:nvSpPr>
          <p:cNvPr id="4" name="Slide Number Placeholder 3"/>
          <p:cNvSpPr>
            <a:spLocks noGrp="1"/>
          </p:cNvSpPr>
          <p:nvPr>
            <p:ph type="sldNum" sz="quarter" idx="12"/>
          </p:nvPr>
        </p:nvSpPr>
        <p:spPr/>
        <p:txBody>
          <a:bodyPr/>
          <a:lstStyle/>
          <a:p>
            <a:pPr>
              <a:defRPr/>
            </a:pPr>
            <a:fld id="{40390516-8E9A-4341-B9BC-EA7123011609}" type="slidenum">
              <a:rPr lang="en-US" smtClean="0"/>
              <a:pPr>
                <a:defRPr/>
              </a:pPr>
              <a:t>8</a:t>
            </a:fld>
            <a:endParaRPr lang="en-US"/>
          </a:p>
        </p:txBody>
      </p:sp>
    </p:spTree>
    <p:extLst>
      <p:ext uri="{BB962C8B-B14F-4D97-AF65-F5344CB8AC3E}">
        <p14:creationId xmlns:p14="http://schemas.microsoft.com/office/powerpoint/2010/main" val="262435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0262" y="2171700"/>
            <a:ext cx="6520069" cy="13583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1271" name="Rectangle 2"/>
          <p:cNvSpPr>
            <a:spLocks noGrp="1" noChangeArrowheads="1"/>
          </p:cNvSpPr>
          <p:nvPr>
            <p:ph type="title"/>
          </p:nvPr>
        </p:nvSpPr>
        <p:spPr/>
        <p:txBody>
          <a:bodyPr/>
          <a:lstStyle/>
          <a:p>
            <a:r>
              <a:rPr lang="en-US" altLang="da-DK" noProof="0" dirty="0"/>
              <a:t>Morale:</a:t>
            </a:r>
          </a:p>
        </p:txBody>
      </p:sp>
      <p:sp>
        <p:nvSpPr>
          <p:cNvPr id="11272" name="Rectangle 3"/>
          <p:cNvSpPr>
            <a:spLocks noGrp="1" noChangeArrowheads="1"/>
          </p:cNvSpPr>
          <p:nvPr>
            <p:ph type="body" idx="1"/>
          </p:nvPr>
        </p:nvSpPr>
        <p:spPr>
          <a:xfrm>
            <a:off x="508000" y="1071563"/>
            <a:ext cx="8229600" cy="4151313"/>
          </a:xfrm>
        </p:spPr>
        <p:txBody>
          <a:bodyPr/>
          <a:lstStyle/>
          <a:p>
            <a:r>
              <a:rPr lang="en-US" altLang="da-DK" noProof="0" dirty="0"/>
              <a:t>When testing, reprogram your brains</a:t>
            </a:r>
          </a:p>
          <a:p>
            <a:endParaRPr lang="en-US" altLang="da-DK" noProof="0" dirty="0"/>
          </a:p>
          <a:p>
            <a:endParaRPr lang="en-US" altLang="da-DK" noProof="0" dirty="0"/>
          </a:p>
          <a:p>
            <a:pPr algn="ctr"/>
            <a:r>
              <a:rPr lang="en-US" altLang="da-DK" sz="2800" b="1" i="1" noProof="0" dirty="0"/>
              <a:t>I am a success if I find a defect.</a:t>
            </a:r>
            <a:br>
              <a:rPr lang="en-US" altLang="da-DK" sz="2800" b="1" i="1" noProof="0" dirty="0"/>
            </a:br>
            <a:r>
              <a:rPr lang="en-US" altLang="da-DK" sz="2800" b="1" i="1" noProof="0" dirty="0"/>
              <a:t>The more I find, the better I am!</a:t>
            </a:r>
          </a:p>
        </p:txBody>
      </p:sp>
      <p:sp>
        <p:nvSpPr>
          <p:cNvPr id="3" name="Date Placeholder 2"/>
          <p:cNvSpPr>
            <a:spLocks noGrp="1"/>
          </p:cNvSpPr>
          <p:nvPr>
            <p:ph type="dt" sz="half" idx="10"/>
          </p:nvPr>
        </p:nvSpPr>
        <p:spPr/>
        <p:txBody>
          <a:bodyPr/>
          <a:lstStyle/>
          <a:p>
            <a:pPr>
              <a:defRPr/>
            </a:pPr>
            <a:r>
              <a:rPr lang="en-US"/>
              <a:t>CS@AU</a:t>
            </a:r>
          </a:p>
        </p:txBody>
      </p:sp>
      <p:sp>
        <p:nvSpPr>
          <p:cNvPr id="4" name="Footer Placeholder 3"/>
          <p:cNvSpPr>
            <a:spLocks noGrp="1"/>
          </p:cNvSpPr>
          <p:nvPr>
            <p:ph type="ftr" sz="quarter" idx="11"/>
          </p:nvPr>
        </p:nvSpPr>
        <p:spPr/>
        <p:txBody>
          <a:bodyPr/>
          <a:lstStyle/>
          <a:p>
            <a:pPr>
              <a:defRPr/>
            </a:pPr>
            <a:r>
              <a:rPr lang="en-US"/>
              <a:t>Henrik Bærbak Christensen</a:t>
            </a:r>
          </a:p>
        </p:txBody>
      </p:sp>
      <p:sp>
        <p:nvSpPr>
          <p:cNvPr id="5" name="Slide Number Placeholder 4"/>
          <p:cNvSpPr>
            <a:spLocks noGrp="1"/>
          </p:cNvSpPr>
          <p:nvPr>
            <p:ph type="sldNum" sz="quarter" idx="12"/>
          </p:nvPr>
        </p:nvSpPr>
        <p:spPr/>
        <p:txBody>
          <a:bodyPr/>
          <a:lstStyle/>
          <a:p>
            <a:pPr>
              <a:defRPr/>
            </a:pPr>
            <a:fld id="{40390516-8E9A-4341-B9BC-EA7123011609}" type="slidenum">
              <a:rPr lang="en-US" smtClean="0"/>
              <a:pPr>
                <a:defRPr/>
              </a:pPr>
              <a:t>9</a:t>
            </a:fld>
            <a:endParaRPr lang="en-US"/>
          </a:p>
        </p:txBody>
      </p:sp>
    </p:spTree>
    <p:extLst>
      <p:ext uri="{BB962C8B-B14F-4D97-AF65-F5344CB8AC3E}">
        <p14:creationId xmlns:p14="http://schemas.microsoft.com/office/powerpoint/2010/main" val="1197932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rgbClr val="C0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1035</TotalTime>
  <Words>3262</Words>
  <Application>Microsoft Office PowerPoint</Application>
  <PresentationFormat>On-screen Show (16:10)</PresentationFormat>
  <Paragraphs>683</Paragraphs>
  <Slides>78</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3" baseType="lpstr">
      <vt:lpstr>Arial</vt:lpstr>
      <vt:lpstr>Calibri</vt:lpstr>
      <vt:lpstr>Wingdings</vt:lpstr>
      <vt:lpstr>Office Theme</vt:lpstr>
      <vt:lpstr>Paint Shop Pro Image</vt:lpstr>
      <vt:lpstr>Software Engineering and Architecture</vt:lpstr>
      <vt:lpstr>What is reliability?</vt:lpstr>
      <vt:lpstr>Discussion</vt:lpstr>
      <vt:lpstr>All defects are not equal!</vt:lpstr>
      <vt:lpstr>Example</vt:lpstr>
      <vt:lpstr>Testing Techniques</vt:lpstr>
      <vt:lpstr>One viewpoint</vt:lpstr>
      <vt:lpstr>Destructive!</vt:lpstr>
      <vt:lpstr>Morale:</vt:lpstr>
      <vt:lpstr>Our focus</vt:lpstr>
      <vt:lpstr>Equivalence Class Partitioning (Da: Ækvivalensklassepartitionering)</vt:lpstr>
      <vt:lpstr>Consider</vt:lpstr>
      <vt:lpstr>Two problems</vt:lpstr>
      <vt:lpstr>Core insight</vt:lpstr>
      <vt:lpstr>For Math.abs</vt:lpstr>
      <vt:lpstr>The argumentation</vt:lpstr>
      <vt:lpstr>Note</vt:lpstr>
      <vt:lpstr>Specifically</vt:lpstr>
      <vt:lpstr>A Sound EC partitioning</vt:lpstr>
      <vt:lpstr>Exercise</vt:lpstr>
      <vt:lpstr>Exercise</vt:lpstr>
      <vt:lpstr>SideBar</vt:lpstr>
      <vt:lpstr>Documenting ECs</vt:lpstr>
      <vt:lpstr>Invalid/Valid ECs</vt:lpstr>
      <vt:lpstr>Finding the ECs</vt:lpstr>
      <vt:lpstr>Reality</vt:lpstr>
      <vt:lpstr>A process</vt:lpstr>
      <vt:lpstr>Partitioning Heuristics</vt:lpstr>
      <vt:lpstr>Partitioning Heuristics</vt:lpstr>
      <vt:lpstr>Partitioning Heuristics</vt:lpstr>
      <vt:lpstr>Partitioning Heuristics</vt:lpstr>
      <vt:lpstr>From ECs to Test cases</vt:lpstr>
      <vt:lpstr>Test case generation</vt:lpstr>
      <vt:lpstr>Usual case</vt:lpstr>
      <vt:lpstr>Combinatorial Explosion</vt:lpstr>
      <vt:lpstr>Combinatorial Explosion</vt:lpstr>
      <vt:lpstr>Myers’ Heuristics</vt:lpstr>
      <vt:lpstr>Why Rule 2?</vt:lpstr>
      <vt:lpstr>Why Rule 1?</vt:lpstr>
      <vt:lpstr>The Process</vt:lpstr>
      <vt:lpstr>Revisited…</vt:lpstr>
      <vt:lpstr>An Example</vt:lpstr>
      <vt:lpstr>Example</vt:lpstr>
      <vt:lpstr>Exercise</vt:lpstr>
      <vt:lpstr>Process step 1</vt:lpstr>
      <vt:lpstr>Process step 2</vt:lpstr>
      <vt:lpstr>Damn – Leap years!</vt:lpstr>
      <vt:lpstr>Process step 3</vt:lpstr>
      <vt:lpstr>Process step 4</vt:lpstr>
      <vt:lpstr>Example 2</vt:lpstr>
      <vt:lpstr>Formatting</vt:lpstr>
      <vt:lpstr>Exercise</vt:lpstr>
      <vt:lpstr>My analysis</vt:lpstr>
      <vt:lpstr>Test cases</vt:lpstr>
      <vt:lpstr>Process Recap</vt:lpstr>
      <vt:lpstr>Process Recap</vt:lpstr>
      <vt:lpstr>Process Recap</vt:lpstr>
      <vt:lpstr>Process Recap</vt:lpstr>
      <vt:lpstr>Process Recap</vt:lpstr>
      <vt:lpstr>Process Recap</vt:lpstr>
      <vt:lpstr>Often, Alternative Analysis Possible</vt:lpstr>
      <vt:lpstr>Computations</vt:lpstr>
      <vt:lpstr>Computation Heuristics</vt:lpstr>
      <vt:lpstr>Example</vt:lpstr>
      <vt:lpstr>Example</vt:lpstr>
      <vt:lpstr>Computation Heuristics</vt:lpstr>
      <vt:lpstr>Boundary value analysis</vt:lpstr>
      <vt:lpstr>Boundary value analysis</vt:lpstr>
      <vt:lpstr>Complements EP analysis</vt:lpstr>
      <vt:lpstr>Other Reliability Techniques</vt:lpstr>
      <vt:lpstr>Systematic Review</vt:lpstr>
      <vt:lpstr>Systematic Review</vt:lpstr>
      <vt:lpstr>Static Analysis</vt:lpstr>
      <vt:lpstr>Static Analysis</vt:lpstr>
      <vt:lpstr>Formal Methods</vt:lpstr>
      <vt:lpstr>Discussion</vt:lpstr>
      <vt:lpstr>A few key points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Stability</dc:title>
  <dc:creator>hbc</dc:creator>
  <cp:lastModifiedBy>Henrik Bærbak Christensen</cp:lastModifiedBy>
  <cp:revision>120</cp:revision>
  <dcterms:created xsi:type="dcterms:W3CDTF">2006-08-16T00:00:00Z</dcterms:created>
  <dcterms:modified xsi:type="dcterms:W3CDTF">2025-10-17T11:13:24Z</dcterms:modified>
</cp:coreProperties>
</file>